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3" r:id="rId17"/>
    <p:sldId id="274" r:id="rId18"/>
    <p:sldId id="275" r:id="rId19"/>
    <p:sldId id="282" r:id="rId20"/>
    <p:sldId id="283" r:id="rId21"/>
    <p:sldId id="284" r:id="rId22"/>
    <p:sldId id="285" r:id="rId23"/>
    <p:sldId id="287" r:id="rId24"/>
    <p:sldId id="286" r:id="rId25"/>
    <p:sldId id="288" r:id="rId26"/>
    <p:sldId id="276" r:id="rId27"/>
    <p:sldId id="277" r:id="rId28"/>
    <p:sldId id="278"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116" d="100"/>
          <a:sy n="116" d="100"/>
        </p:scale>
        <p:origin x="-666" y="-8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5fccfcb12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5fccfcb12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5f6a0e25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15f6a0e25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5f6a0e2566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5f6a0e2566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9"/>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9"/>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1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pic>
        <p:nvPicPr>
          <p:cNvPr id="9" name="Google Shape;9;p9"/>
          <p:cNvPicPr preferRelativeResize="0"/>
          <p:nvPr/>
        </p:nvPicPr>
        <p:blipFill rotWithShape="1">
          <a:blip r:embed="rId12"/>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387187" y="679350"/>
            <a:ext cx="8333067"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IN" altLang="en-GB" sz="4200" b="1" dirty="0">
                <a:solidFill>
                  <a:srgbClr val="CC0000"/>
                </a:solidFill>
                <a:latin typeface="Montserrat"/>
                <a:ea typeface="Montserrat"/>
                <a:cs typeface="Montserrat"/>
                <a:sym typeface="Montserrat"/>
              </a:rPr>
              <a:t>      </a:t>
            </a:r>
            <a:r>
              <a:rPr lang="en-IN" altLang="en-GB" sz="4200" b="1" dirty="0" smtClean="0">
                <a:solidFill>
                  <a:srgbClr val="CC0000"/>
                </a:solidFill>
                <a:latin typeface="Calibri" panose="020F0502020204030204" pitchFamily="34" charset="0"/>
                <a:ea typeface="Calibri" panose="020F0502020204030204" pitchFamily="34" charset="0"/>
                <a:cs typeface="Calibri" panose="020F0502020204030204" pitchFamily="34" charset="0"/>
                <a:sym typeface="Montserrat"/>
              </a:rPr>
              <a:t>AIML </a:t>
            </a:r>
            <a:r>
              <a:rPr lang="en-GB" sz="4200" b="1" dirty="0" smtClean="0">
                <a:solidFill>
                  <a:srgbClr val="CC0000"/>
                </a:solidFill>
                <a:latin typeface="Calibri" panose="020F0502020204030204" pitchFamily="34" charset="0"/>
                <a:ea typeface="Calibri" panose="020F0502020204030204" pitchFamily="34" charset="0"/>
                <a:cs typeface="Calibri" panose="020F0502020204030204" pitchFamily="34" charset="0"/>
                <a:sym typeface="Montserrat"/>
              </a:rPr>
              <a:t>Project</a:t>
            </a:r>
            <a:r>
              <a:rPr lang="en-GB" sz="4200" b="1" dirty="0">
                <a:solidFill>
                  <a:srgbClr val="CC0000"/>
                </a:solidFill>
                <a:latin typeface="Montserrat"/>
                <a:ea typeface="Montserrat"/>
                <a:cs typeface="Montserrat"/>
                <a:sym typeface="Montserrat"/>
              </a:rPr>
              <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marL="0" lvl="0" indent="0"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  </a:t>
            </a:r>
            <a:r>
              <a:rPr lang="en-IN" altLang="en-GB" sz="3600" b="1" dirty="0">
                <a:solidFill>
                  <a:schemeClr val="lt1"/>
                </a:solidFill>
                <a:latin typeface="Calibri" panose="020F0502020204030204" pitchFamily="34" charset="0"/>
                <a:ea typeface="Calibri" panose="020F0502020204030204" pitchFamily="34" charset="0"/>
                <a:cs typeface="Calibri" panose="020F0502020204030204" pitchFamily="34" charset="0"/>
                <a:sym typeface="Montserrat"/>
              </a:rPr>
              <a:t>Car Price Prediction</a:t>
            </a:r>
            <a:r>
              <a:rPr lang="en-GB" sz="3600" b="1" dirty="0">
                <a:solidFill>
                  <a:schemeClr val="lt1"/>
                </a:solidFill>
                <a:latin typeface="Montserrat"/>
                <a:ea typeface="Montserrat"/>
                <a:cs typeface="Montserrat"/>
                <a:sym typeface="Montserrat"/>
              </a:rPr>
              <a:t/>
            </a:r>
            <a:br>
              <a:rPr lang="en-GB" sz="3600" b="1" dirty="0">
                <a:solidFill>
                  <a:schemeClr val="lt1"/>
                </a:solidFill>
                <a:latin typeface="Montserrat"/>
                <a:ea typeface="Montserrat"/>
                <a:cs typeface="Montserrat"/>
                <a:sym typeface="Montserrat"/>
              </a:rPr>
            </a:br>
            <a:r>
              <a:rPr lang="en-GB" sz="3600" b="1" dirty="0">
                <a:solidFill>
                  <a:schemeClr val="lt1"/>
                </a:solidFill>
                <a:latin typeface="Montserrat"/>
                <a:ea typeface="Montserrat"/>
                <a:cs typeface="Montserrat"/>
                <a:sym typeface="Montserrat"/>
              </a:rPr>
              <a:t/>
            </a:r>
            <a:br>
              <a:rPr lang="en-GB" sz="3600" b="1" dirty="0">
                <a:solidFill>
                  <a:schemeClr val="lt1"/>
                </a:solidFill>
                <a:latin typeface="Montserrat"/>
                <a:ea typeface="Montserrat"/>
                <a:cs typeface="Montserrat"/>
                <a:sym typeface="Montserrat"/>
              </a:rPr>
            </a:br>
            <a:r>
              <a:rPr lang="en-GB" sz="2000" b="1" u="sng" dirty="0">
                <a:solidFill>
                  <a:schemeClr val="dk1"/>
                </a:solidFill>
                <a:latin typeface="Calibri" panose="020F0502020204030204" pitchFamily="34" charset="0"/>
                <a:ea typeface="Calibri" panose="020F0502020204030204" pitchFamily="34" charset="0"/>
                <a:cs typeface="Calibri" panose="020F0502020204030204" pitchFamily="34" charset="0"/>
                <a:sym typeface="Montserrat"/>
              </a:rPr>
              <a:t>Team Members</a:t>
            </a:r>
            <a:r>
              <a:rPr lang="en-GB" sz="2000" b="1" u="sng" dirty="0">
                <a:solidFill>
                  <a:schemeClr val="dk1"/>
                </a:solidFill>
                <a:latin typeface="Montserrat"/>
                <a:ea typeface="Montserrat"/>
                <a:cs typeface="Montserrat"/>
                <a:sym typeface="Montserrat"/>
              </a:rPr>
              <a:t/>
            </a:r>
            <a:br>
              <a:rPr lang="en-GB" sz="2000" b="1" u="sng" dirty="0">
                <a:solidFill>
                  <a:schemeClr val="dk1"/>
                </a:solidFill>
                <a:latin typeface="Montserrat"/>
                <a:ea typeface="Montserrat"/>
                <a:cs typeface="Montserrat"/>
                <a:sym typeface="Montserrat"/>
              </a:rPr>
            </a:br>
            <a:r>
              <a:rPr lang="en-IN"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2210992344 : Shreya Thakur</a:t>
            </a:r>
            <a:r>
              <a:rPr 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a:r>
            <a:br>
              <a:rPr 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br>
            <a:r>
              <a:rPr 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a:t>
            </a:r>
            <a:r>
              <a:rPr lang="en-IN"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2210992348 : </a:t>
            </a:r>
            <a:r>
              <a:rPr lang="en-IN" altLang="en-GB" sz="1800" b="1" dirty="0" err="1">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Shreyashi</a:t>
            </a:r>
            <a:r>
              <a:rPr lang="en-IN"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Singh</a:t>
            </a:r>
            <a:r>
              <a:rPr 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a:r>
            <a:br>
              <a:rPr 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br>
            <a:r>
              <a:rPr lang="en-IN"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2210992353 : </a:t>
            </a:r>
            <a:r>
              <a:rPr lang="en-IN" altLang="en-GB" sz="1800" b="1" dirty="0" err="1">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Shriya</a:t>
            </a:r>
            <a:r>
              <a:rPr lang="en-IN"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Seth</a:t>
            </a:r>
            <a:r>
              <a:rPr lang="en-GB"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
            </a:r>
            <a:br>
              <a:rPr lang="en-GB" altLang="en-GB"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b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Open Sans" panose="020B0606030504020204"/>
              </a:rPr>
              <a:t>2210992354 : Shruti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5fccfcb12b_0_7"/>
          <p:cNvSpPr txBox="1">
            <a:spLocks noGrp="1"/>
          </p:cNvSpPr>
          <p:nvPr>
            <p:ph type="title"/>
          </p:nvPr>
        </p:nvSpPr>
        <p:spPr>
          <a:xfrm>
            <a:off x="311700" y="445025"/>
            <a:ext cx="799967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latin typeface="Calibri" panose="020F0502020204030204" pitchFamily="34" charset="0"/>
                <a:ea typeface="Calibri" panose="020F0502020204030204" pitchFamily="34" charset="0"/>
                <a:cs typeface="Calibri" panose="020F0502020204030204" pitchFamily="34" charset="0"/>
              </a:rPr>
              <a:t>FEATURES DESCRIPTION</a:t>
            </a:r>
            <a:endParaRPr sz="2400" b="1" dirty="0">
              <a:latin typeface="Calibri" panose="020F0502020204030204" pitchFamily="34" charset="0"/>
              <a:ea typeface="Calibri" panose="020F0502020204030204" pitchFamily="34" charset="0"/>
              <a:cs typeface="Calibri" panose="020F0502020204030204" pitchFamily="34" charset="0"/>
            </a:endParaRPr>
          </a:p>
        </p:txBody>
      </p:sp>
      <p:sp>
        <p:nvSpPr>
          <p:cNvPr id="116" name="Google Shape;116;g15fccfcb12b_0_7"/>
          <p:cNvSpPr txBox="1">
            <a:spLocks noGrp="1"/>
          </p:cNvSpPr>
          <p:nvPr>
            <p:ph type="body" idx="1"/>
          </p:nvPr>
        </p:nvSpPr>
        <p:spPr>
          <a:xfrm>
            <a:off x="311700" y="1017725"/>
            <a:ext cx="8520600" cy="3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altLang="en-GB" sz="1400" b="1" dirty="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lang="en-IN" altLang="en-GB" sz="1400" b="1" dirty="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a:solidFill>
                  <a:schemeClr val="dk1"/>
                </a:solidFill>
                <a:latin typeface="Calibri" panose="020F0502020204030204"/>
                <a:ea typeface="Calibri" panose="020F0502020204030204"/>
                <a:cs typeface="Calibri" panose="020F0502020204030204"/>
                <a:sym typeface="Calibri" panose="020F0502020204030204"/>
              </a:rPr>
              <a:t>A</a:t>
            </a:r>
            <a:r>
              <a:rPr lang="en-GB" sz="1400" b="1" dirty="0">
                <a:solidFill>
                  <a:schemeClr val="dk1"/>
                </a:solidFill>
                <a:latin typeface="Calibri" panose="020F0502020204030204"/>
                <a:ea typeface="Calibri" panose="020F0502020204030204"/>
                <a:cs typeface="Calibri" panose="020F0502020204030204"/>
                <a:sym typeface="Calibri" panose="020F0502020204030204"/>
              </a:rPr>
              <a:t>spiration</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 the cause of the air's presence, making it essential for your engine</a:t>
            </a:r>
          </a:p>
          <a:p>
            <a:pPr marL="0" lvl="0" indent="0" algn="l" rtl="0">
              <a:spcBef>
                <a:spcPts val="0"/>
              </a:spcBef>
              <a:spcAft>
                <a:spcPts val="0"/>
              </a:spcAft>
              <a:buNone/>
            </a:pPr>
            <a:endParaRPr lang="en-GB" sz="14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400" b="1" dirty="0">
                <a:solidFill>
                  <a:schemeClr val="dk1"/>
                </a:solidFill>
                <a:latin typeface="Calibri" panose="020F0502020204030204"/>
                <a:ea typeface="Calibri" panose="020F0502020204030204"/>
                <a:cs typeface="Calibri" panose="020F0502020204030204"/>
                <a:sym typeface="Calibri" panose="020F0502020204030204"/>
              </a:rPr>
              <a:t>Price</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 It provides the price of each listed </a:t>
            </a:r>
            <a:r>
              <a:rPr lang="en-IN" altLang="en-GB" sz="1400" b="1" dirty="0">
                <a:solidFill>
                  <a:srgbClr val="000000"/>
                </a:solidFill>
                <a:latin typeface="Calibri" panose="020F0502020204030204"/>
                <a:ea typeface="Calibri" panose="020F0502020204030204"/>
                <a:cs typeface="Calibri" panose="020F0502020204030204"/>
                <a:sym typeface="Calibri" panose="020F0502020204030204"/>
              </a:rPr>
              <a:t>car</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a:t>
            </a:r>
            <a:endParaRPr sz="14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a:solidFill>
                  <a:schemeClr val="dk1"/>
                </a:solidFill>
                <a:latin typeface="Calibri" panose="020F0502020204030204"/>
                <a:ea typeface="Calibri" panose="020F0502020204030204"/>
                <a:cs typeface="Calibri" panose="020F0502020204030204"/>
                <a:sym typeface="Calibri" panose="020F0502020204030204"/>
              </a:rPr>
              <a:t>S</a:t>
            </a:r>
            <a:r>
              <a:rPr lang="en-GB" sz="1400" b="1" dirty="0">
                <a:solidFill>
                  <a:schemeClr val="dk1"/>
                </a:solidFill>
                <a:latin typeface="Calibri" panose="020F0502020204030204"/>
                <a:ea typeface="Calibri" panose="020F0502020204030204"/>
                <a:cs typeface="Calibri" panose="020F0502020204030204"/>
                <a:sym typeface="Calibri" panose="020F0502020204030204"/>
              </a:rPr>
              <a:t>troke</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 The stroke is the depth of the cylinder </a:t>
            </a:r>
          </a:p>
          <a:p>
            <a:pPr marL="0" lvl="0" indent="0" algn="l" rtl="0">
              <a:spcBef>
                <a:spcPts val="0"/>
              </a:spcBef>
              <a:spcAft>
                <a:spcPts val="0"/>
              </a:spcAft>
              <a:buNone/>
            </a:pPr>
            <a:endParaRPr sz="14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a:solidFill>
                  <a:schemeClr val="dk1"/>
                </a:solidFill>
                <a:latin typeface="Calibri" panose="020F0502020204030204"/>
                <a:ea typeface="Calibri" panose="020F0502020204030204"/>
                <a:cs typeface="Calibri" panose="020F0502020204030204"/>
                <a:sym typeface="Calibri" panose="020F0502020204030204"/>
              </a:rPr>
              <a:t>H</a:t>
            </a:r>
            <a:r>
              <a:rPr lang="en-GB" sz="1400" b="1" dirty="0" err="1">
                <a:solidFill>
                  <a:schemeClr val="dk1"/>
                </a:solidFill>
                <a:latin typeface="Calibri" panose="020F0502020204030204"/>
                <a:ea typeface="Calibri" panose="020F0502020204030204"/>
                <a:cs typeface="Calibri" panose="020F0502020204030204"/>
                <a:sym typeface="Calibri" panose="020F0502020204030204"/>
              </a:rPr>
              <a:t>ighwaympg</a:t>
            </a:r>
            <a:r>
              <a:rPr lang="en-GB" sz="1400" b="1" dirty="0">
                <a:solidFill>
                  <a:schemeClr val="dk1"/>
                </a:solidFill>
                <a:latin typeface="Calibri" panose="020F0502020204030204"/>
                <a:ea typeface="Calibri" panose="020F0502020204030204"/>
                <a:cs typeface="Calibri" panose="020F0502020204030204"/>
                <a:sym typeface="Calibri" panose="020F0502020204030204"/>
              </a:rPr>
              <a:t>  </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 the average a car will get while driving on an open stretch of road without stopping or starting, typically at a higher speed.</a:t>
            </a:r>
          </a:p>
          <a:p>
            <a:pPr marL="0" lvl="0" indent="0" algn="l" rtl="0">
              <a:spcBef>
                <a:spcPts val="0"/>
              </a:spcBef>
              <a:spcAft>
                <a:spcPts val="0"/>
              </a:spcAft>
              <a:buNone/>
            </a:pPr>
            <a:r>
              <a:rPr lang="en-IN" sz="1400" b="1" dirty="0">
                <a:solidFill>
                  <a:srgbClr val="000000"/>
                </a:solidFill>
                <a:latin typeface="Calibri" panose="020F0502020204030204"/>
                <a:ea typeface="Calibri" panose="020F0502020204030204"/>
                <a:cs typeface="Calibri" panose="020F0502020204030204"/>
                <a:sym typeface="Calibri" panose="020F0502020204030204"/>
              </a:rPr>
              <a:t> </a:t>
            </a: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WheelBase</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a:t>
            </a:r>
            <a:r>
              <a:rPr lang="en-GB" sz="1400" b="1" dirty="0">
                <a:solidFill>
                  <a:srgbClr val="000000"/>
                </a:solidFill>
                <a:latin typeface="Calibri" panose="020F0502020204030204"/>
                <a:ea typeface="Calibri" panose="020F0502020204030204"/>
                <a:cs typeface="Calibri" panose="020F0502020204030204"/>
                <a:sym typeface="Calibri" panose="020F0502020204030204"/>
              </a:rPr>
              <a:t> the distance between the centres of the front and rear wheels</a:t>
            </a:r>
            <a:endParaRPr lang="en-IN" sz="1400" b="1" dirty="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311700" y="34501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Analysis of the Distribution of cars based on fuel type</a:t>
            </a:r>
            <a:r>
              <a:rPr lang="en-GB" sz="2000" b="1" dirty="0"/>
              <a:t/>
            </a:r>
            <a:br>
              <a:rPr lang="en-GB" sz="2000" b="1" dirty="0"/>
            </a:br>
            <a:r>
              <a:rPr lang="en-GB" sz="2000" b="1" dirty="0"/>
              <a:t> </a:t>
            </a:r>
          </a:p>
        </p:txBody>
      </p:sp>
      <p:sp>
        <p:nvSpPr>
          <p:cNvPr id="122" name="Google Shape;122;p8"/>
          <p:cNvSpPr txBox="1">
            <a:spLocks noGrp="1"/>
          </p:cNvSpPr>
          <p:nvPr>
            <p:ph type="body" idx="1"/>
          </p:nvPr>
        </p:nvSpPr>
        <p:spPr>
          <a:xfrm>
            <a:off x="1089725" y="784599"/>
            <a:ext cx="7975800" cy="902952"/>
          </a:xfrm>
          <a:prstGeom prst="rect">
            <a:avLst/>
          </a:prstGeom>
          <a:noFill/>
          <a:ln>
            <a:noFill/>
          </a:ln>
        </p:spPr>
        <p:txBody>
          <a:bodyPr spcFirstLastPara="1" wrap="square" lIns="91425" tIns="91425" rIns="91425" bIns="91425" anchor="t" anchorCtr="0">
            <a:noAutofit/>
          </a:bodyPr>
          <a:lstStyle/>
          <a:p>
            <a:pPr marL="457200" lvl="0" indent="-365125" algn="l" rtl="0">
              <a:lnSpc>
                <a:spcPct val="115000"/>
              </a:lnSpc>
              <a:spcBef>
                <a:spcPts val="0"/>
              </a:spcBef>
              <a:spcAft>
                <a:spcPts val="0"/>
              </a:spcAft>
              <a:buClr>
                <a:schemeClr val="accent2"/>
              </a:buClr>
              <a:buSzPts val="1200"/>
              <a:buChar char="●"/>
            </a:pPr>
            <a:r>
              <a:rPr lang="en-GB" sz="1400" b="1" dirty="0">
                <a:solidFill>
                  <a:schemeClr val="accent2"/>
                </a:solidFill>
                <a:latin typeface="Calibri" panose="020F0502020204030204" pitchFamily="34" charset="0"/>
                <a:ea typeface="Calibri" panose="020F0502020204030204" pitchFamily="34" charset="0"/>
                <a:cs typeface="Calibri" panose="020F0502020204030204" pitchFamily="34" charset="0"/>
                <a:sym typeface="Calibri" panose="020F0502020204030204"/>
              </a:rPr>
              <a:t>  Below plot  is pie chart shows the percentage of fuel type of  cars.</a:t>
            </a:r>
          </a:p>
          <a:p>
            <a:pPr marL="457200" lvl="0" indent="-365125" algn="l" rtl="0">
              <a:lnSpc>
                <a:spcPct val="115000"/>
              </a:lnSpc>
              <a:spcBef>
                <a:spcPts val="0"/>
              </a:spcBef>
              <a:spcAft>
                <a:spcPts val="0"/>
              </a:spcAft>
              <a:buClr>
                <a:schemeClr val="accent2"/>
              </a:buClr>
              <a:buSzPts val="1200"/>
              <a:buChar char="●"/>
            </a:pPr>
            <a:r>
              <a:rPr lang="en-US" sz="1400"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This chart shows that most of the cars have gas fuel.</a:t>
            </a:r>
            <a:endParaRPr sz="1400" b="1" dirty="0">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243840" algn="l" rtl="0">
              <a:lnSpc>
                <a:spcPct val="115000"/>
              </a:lnSpc>
              <a:spcBef>
                <a:spcPts val="0"/>
              </a:spcBef>
              <a:spcAft>
                <a:spcPts val="0"/>
              </a:spcAft>
              <a:buClr>
                <a:schemeClr val="accent2"/>
              </a:buClr>
              <a:buSzPts val="1560"/>
              <a:buNone/>
            </a:pPr>
            <a:endParaRPr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57200" lvl="0" indent="-228600" algn="l" rtl="0">
              <a:lnSpc>
                <a:spcPct val="115000"/>
              </a:lnSpc>
              <a:spcBef>
                <a:spcPts val="0"/>
              </a:spcBef>
              <a:spcAft>
                <a:spcPts val="0"/>
              </a:spcAft>
              <a:buClr>
                <a:schemeClr val="accent2"/>
              </a:buClr>
              <a:buSzPts val="1800"/>
              <a:buNone/>
            </a:pPr>
            <a:endParaRPr sz="1200" dirty="0">
              <a:solidFill>
                <a:schemeClr val="accent2"/>
              </a:solidFill>
            </a:endParaRPr>
          </a:p>
        </p:txBody>
      </p:sp>
      <p:pic>
        <p:nvPicPr>
          <p:cNvPr id="123" name="Google Shape;123;p8" descr="Map&#10;&#10;Description automatically generated"/>
          <p:cNvPicPr preferRelativeResize="0"/>
          <p:nvPr/>
        </p:nvPicPr>
        <p:blipFill rotWithShape="1">
          <a:blip r:embed="rId3"/>
          <a:srcRect l="46038" t="8338" r="703" b="10860"/>
          <a:stretch>
            <a:fillRect/>
          </a:stretch>
        </p:blipFill>
        <p:spPr>
          <a:xfrm>
            <a:off x="5009176" y="2063088"/>
            <a:ext cx="3672878" cy="2758615"/>
          </a:xfrm>
          <a:prstGeom prst="rect">
            <a:avLst/>
          </a:prstGeom>
          <a:noFill/>
          <a:ln>
            <a:noFill/>
          </a:ln>
        </p:spPr>
      </p:pic>
      <p:pic>
        <p:nvPicPr>
          <p:cNvPr id="124" name="Google Shape;124;p8"/>
          <p:cNvPicPr preferRelativeResize="0"/>
          <p:nvPr/>
        </p:nvPicPr>
        <p:blipFill>
          <a:blip r:embed="rId4"/>
          <a:stretch>
            <a:fillRect/>
          </a:stretch>
        </p:blipFill>
        <p:spPr>
          <a:xfrm>
            <a:off x="1089725" y="2063088"/>
            <a:ext cx="3290975" cy="2712174"/>
          </a:xfrm>
          <a:prstGeom prst="rect">
            <a:avLst/>
          </a:prstGeom>
          <a:noFill/>
          <a:ln>
            <a:noFill/>
          </a:ln>
        </p:spPr>
      </p:pic>
      <p:pic>
        <p:nvPicPr>
          <p:cNvPr id="5" name="Picture 4">
            <a:extLst>
              <a:ext uri="{FF2B5EF4-FFF2-40B4-BE49-F238E27FC236}">
                <a16:creationId xmlns:a16="http://schemas.microsoft.com/office/drawing/2014/main" xmlns="" id="{0AAE2E75-241F-37EB-79F9-3A5436DED7C7}"/>
              </a:ext>
            </a:extLst>
          </p:cNvPr>
          <p:cNvPicPr>
            <a:picLocks noChangeAspect="1"/>
          </p:cNvPicPr>
          <p:nvPr/>
        </p:nvPicPr>
        <p:blipFill>
          <a:blip r:embed="rId5"/>
          <a:stretch>
            <a:fillRect/>
          </a:stretch>
        </p:blipFill>
        <p:spPr>
          <a:xfrm>
            <a:off x="1089725" y="1850199"/>
            <a:ext cx="7592329" cy="29715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Analysis of the Distribution of cars based on fuel system</a:t>
            </a:r>
          </a:p>
        </p:txBody>
      </p:sp>
      <p:pic>
        <p:nvPicPr>
          <p:cNvPr id="130" name="Google Shape;130;p21"/>
          <p:cNvPicPr preferRelativeResize="0"/>
          <p:nvPr/>
        </p:nvPicPr>
        <p:blipFill rotWithShape="1">
          <a:blip r:embed="rId3"/>
          <a:srcRect/>
          <a:stretch>
            <a:fillRect/>
          </a:stretch>
        </p:blipFill>
        <p:spPr>
          <a:xfrm>
            <a:off x="2403871" y="2167864"/>
            <a:ext cx="4336257" cy="2659199"/>
          </a:xfrm>
          <a:prstGeom prst="rect">
            <a:avLst/>
          </a:prstGeom>
          <a:noFill/>
          <a:ln>
            <a:noFill/>
          </a:ln>
        </p:spPr>
      </p:pic>
      <p:sp>
        <p:nvSpPr>
          <p:cNvPr id="131" name="Google Shape;131;p21"/>
          <p:cNvSpPr/>
          <p:nvPr/>
        </p:nvSpPr>
        <p:spPr>
          <a:xfrm>
            <a:off x="584463" y="1047039"/>
            <a:ext cx="8329613" cy="95406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Box plot is a great chart to show the outliers. In this chart we have found the effect of fuel system on prices of the car</a:t>
            </a:r>
            <a:r>
              <a:rPr lang="en-US"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t>
            </a:r>
          </a:p>
          <a:p>
            <a:pPr marL="171450" marR="0" lvl="0" indent="-1714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This chart shows the change in the price of the car with different fuel systems. Here we can see that the price range of car having </a:t>
            </a:r>
            <a:r>
              <a:rPr lang="en-US" b="1"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idi</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fuel system is high  </a:t>
            </a:r>
          </a:p>
        </p:txBody>
      </p:sp>
      <p:pic>
        <p:nvPicPr>
          <p:cNvPr id="3" name="Picture 2">
            <a:extLst>
              <a:ext uri="{FF2B5EF4-FFF2-40B4-BE49-F238E27FC236}">
                <a16:creationId xmlns:a16="http://schemas.microsoft.com/office/drawing/2014/main" xmlns="" id="{6E0979E0-B16E-A75D-E53A-F15B8765B9A0}"/>
              </a:ext>
            </a:extLst>
          </p:cNvPr>
          <p:cNvPicPr>
            <a:picLocks noChangeAspect="1"/>
          </p:cNvPicPr>
          <p:nvPr/>
        </p:nvPicPr>
        <p:blipFill>
          <a:blip r:embed="rId4"/>
          <a:stretch>
            <a:fillRect/>
          </a:stretch>
        </p:blipFill>
        <p:spPr>
          <a:xfrm>
            <a:off x="1538868" y="2167864"/>
            <a:ext cx="5731728" cy="25306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70986" y="445025"/>
            <a:ext cx="837569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V</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isualize the relationship between two variables</a:t>
            </a:r>
            <a:endPar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endParaRPr>
          </a:p>
        </p:txBody>
      </p:sp>
      <p:pic>
        <p:nvPicPr>
          <p:cNvPr id="153" name="Google Shape;153;p24"/>
          <p:cNvPicPr preferRelativeResize="0"/>
          <p:nvPr/>
        </p:nvPicPr>
        <p:blipFill rotWithShape="1">
          <a:blip r:embed="rId3"/>
          <a:srcRect/>
          <a:stretch>
            <a:fillRect/>
          </a:stretch>
        </p:blipFill>
        <p:spPr>
          <a:xfrm>
            <a:off x="894583" y="2906751"/>
            <a:ext cx="4477884" cy="2010791"/>
          </a:xfrm>
          <a:prstGeom prst="rect">
            <a:avLst/>
          </a:prstGeom>
          <a:noFill/>
          <a:ln>
            <a:noFill/>
          </a:ln>
        </p:spPr>
      </p:pic>
      <p:sp>
        <p:nvSpPr>
          <p:cNvPr id="154" name="Google Shape;154;p24"/>
          <p:cNvSpPr/>
          <p:nvPr/>
        </p:nvSpPr>
        <p:spPr>
          <a:xfrm>
            <a:off x="1115122" y="1197835"/>
            <a:ext cx="7893147" cy="73862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scatter plot (created using </a:t>
            </a:r>
            <a:r>
              <a:rPr lang="en-US" b="1"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sns</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relplot</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is chosen to visualize the relationship between two variables</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a:t>
            </a:r>
          </a:p>
          <a:p>
            <a:pPr marL="171450" marR="0" lvl="0" indent="-1714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we can infer whether there’s any correlation between car body type, door</a:t>
            </a:r>
            <a:r>
              <a:rPr lang="en-US"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count, and price.</a:t>
            </a:r>
            <a:endParaRPr lang="en-GB"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p:txBody>
      </p:sp>
      <p:sp>
        <p:nvSpPr>
          <p:cNvPr id="155" name="Google Shape;155;p24"/>
          <p:cNvSpPr txBox="1"/>
          <p:nvPr/>
        </p:nvSpPr>
        <p:spPr>
          <a:xfrm>
            <a:off x="5546675" y="2112050"/>
            <a:ext cx="30000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'Sonder (NYC)'</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 'Blueground'</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'Kara'</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 'Kazuya'</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'Sonder'</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'Corporate Housing'</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 'Ken'</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'Pranjal'</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'Mike'</a:t>
            </a:r>
            <a:endParaRPr sz="1100">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GB" sz="1100">
                <a:highlight>
                  <a:srgbClr val="FFFFFF"/>
                </a:highlight>
                <a:latin typeface="Calibri" panose="020F0502020204030204"/>
                <a:ea typeface="Calibri" panose="020F0502020204030204"/>
                <a:cs typeface="Calibri" panose="020F0502020204030204"/>
                <a:sym typeface="Calibri" panose="020F0502020204030204"/>
              </a:rPr>
              <a:t> 'Stanley'</a:t>
            </a:r>
            <a:endParaRPr sz="1100">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xmlns="" id="{AEC17BBA-A8AD-C3DE-EE95-F26903B5EA93}"/>
              </a:ext>
            </a:extLst>
          </p:cNvPr>
          <p:cNvPicPr>
            <a:picLocks noChangeAspect="1"/>
          </p:cNvPicPr>
          <p:nvPr/>
        </p:nvPicPr>
        <p:blipFill>
          <a:blip r:embed="rId4"/>
          <a:stretch>
            <a:fillRect/>
          </a:stretch>
        </p:blipFill>
        <p:spPr>
          <a:xfrm>
            <a:off x="597325" y="2259979"/>
            <a:ext cx="7097016" cy="2787805"/>
          </a:xfrm>
          <a:prstGeom prst="rect">
            <a:avLst/>
          </a:prstGeom>
        </p:spPr>
      </p:pic>
      <p:pic>
        <p:nvPicPr>
          <p:cNvPr id="5" name="Picture 4">
            <a:extLst>
              <a:ext uri="{FF2B5EF4-FFF2-40B4-BE49-F238E27FC236}">
                <a16:creationId xmlns:a16="http://schemas.microsoft.com/office/drawing/2014/main" xmlns="" id="{0D957EBB-A399-0D7F-2E5E-F99985A6B5AF}"/>
              </a:ext>
            </a:extLst>
          </p:cNvPr>
          <p:cNvPicPr>
            <a:picLocks noChangeAspect="1"/>
          </p:cNvPicPr>
          <p:nvPr/>
        </p:nvPicPr>
        <p:blipFill>
          <a:blip r:embed="rId5"/>
          <a:stretch>
            <a:fillRect/>
          </a:stretch>
        </p:blipFill>
        <p:spPr>
          <a:xfrm>
            <a:off x="894583" y="2371492"/>
            <a:ext cx="7097016" cy="26464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0" y="445025"/>
            <a:ext cx="8832300" cy="47680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    V</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isualize the relationship between two variables</a:t>
            </a:r>
            <a:endPar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61" name="Google Shape;161;p25"/>
          <p:cNvPicPr preferRelativeResize="0"/>
          <p:nvPr/>
        </p:nvPicPr>
        <p:blipFill rotWithShape="1">
          <a:blip r:embed="rId3"/>
          <a:srcRect/>
          <a:stretch>
            <a:fillRect/>
          </a:stretch>
        </p:blipFill>
        <p:spPr>
          <a:xfrm>
            <a:off x="1785044" y="2051652"/>
            <a:ext cx="5573911" cy="2784958"/>
          </a:xfrm>
          <a:prstGeom prst="rect">
            <a:avLst/>
          </a:prstGeom>
          <a:noFill/>
          <a:ln>
            <a:noFill/>
          </a:ln>
        </p:spPr>
      </p:pic>
      <p:sp>
        <p:nvSpPr>
          <p:cNvPr id="162" name="Google Shape;162;p25"/>
          <p:cNvSpPr/>
          <p:nvPr/>
        </p:nvSpPr>
        <p:spPr>
          <a:xfrm>
            <a:off x="1471961" y="1243046"/>
            <a:ext cx="6073698" cy="738623"/>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scatter plot is appropriate here as it allows visualizing the relationship between two variables, car length and price. The hue parameter is set to 'fuel type' for categorical differentiation.</a:t>
            </a:r>
            <a:endParaRPr lang="en-GB" b="1" i="0" u="none" strike="noStrike" cap="none"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p:txBody>
      </p:sp>
      <p:pic>
        <p:nvPicPr>
          <p:cNvPr id="3" name="Picture 2">
            <a:extLst>
              <a:ext uri="{FF2B5EF4-FFF2-40B4-BE49-F238E27FC236}">
                <a16:creationId xmlns:a16="http://schemas.microsoft.com/office/drawing/2014/main" xmlns="" id="{D79EF0A4-1BCF-6A63-EA8F-B4D8E6EED9A2}"/>
              </a:ext>
            </a:extLst>
          </p:cNvPr>
          <p:cNvPicPr>
            <a:picLocks noChangeAspect="1"/>
          </p:cNvPicPr>
          <p:nvPr/>
        </p:nvPicPr>
        <p:blipFill>
          <a:blip r:embed="rId4"/>
          <a:stretch>
            <a:fillRect/>
          </a:stretch>
        </p:blipFill>
        <p:spPr>
          <a:xfrm>
            <a:off x="1785044" y="2179771"/>
            <a:ext cx="5409531" cy="278495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335743"/>
            <a:ext cx="8520600" cy="78740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  Visualize</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relationship between two variables </a:t>
            </a:r>
            <a:endParaRPr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68" name="Google Shape;168;p26"/>
          <p:cNvPicPr preferRelativeResize="0"/>
          <p:nvPr/>
        </p:nvPicPr>
        <p:blipFill rotWithShape="1">
          <a:blip r:embed="rId3"/>
          <a:srcRect/>
          <a:stretch>
            <a:fillRect/>
          </a:stretch>
        </p:blipFill>
        <p:spPr>
          <a:xfrm>
            <a:off x="2121694" y="2026975"/>
            <a:ext cx="5140641" cy="2780782"/>
          </a:xfrm>
          <a:prstGeom prst="rect">
            <a:avLst/>
          </a:prstGeom>
          <a:noFill/>
          <a:ln>
            <a:noFill/>
          </a:ln>
        </p:spPr>
      </p:pic>
      <p:sp>
        <p:nvSpPr>
          <p:cNvPr id="169" name="Google Shape;169;p26"/>
          <p:cNvSpPr/>
          <p:nvPr/>
        </p:nvSpPr>
        <p:spPr>
          <a:xfrm>
            <a:off x="557212" y="1123147"/>
            <a:ext cx="8029575" cy="7386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panose="020B060402020202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joint plot is the best plot to show the relationship between two variables separately as well as collectively on each other. Thus, using this chart we have shown the relation between Wheelbase and price</a:t>
            </a:r>
            <a:r>
              <a:rPr lang="en-US"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t>
            </a:r>
            <a:endParaRPr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p:txBody>
      </p:sp>
      <p:pic>
        <p:nvPicPr>
          <p:cNvPr id="3" name="Picture 2">
            <a:extLst>
              <a:ext uri="{FF2B5EF4-FFF2-40B4-BE49-F238E27FC236}">
                <a16:creationId xmlns:a16="http://schemas.microsoft.com/office/drawing/2014/main" xmlns="" id="{3FA256DD-7686-3427-1B3F-CB9C05264A00}"/>
              </a:ext>
            </a:extLst>
          </p:cNvPr>
          <p:cNvPicPr>
            <a:picLocks noChangeAspect="1"/>
          </p:cNvPicPr>
          <p:nvPr/>
        </p:nvPicPr>
        <p:blipFill>
          <a:blip r:embed="rId4"/>
          <a:stretch>
            <a:fillRect/>
          </a:stretch>
        </p:blipFill>
        <p:spPr>
          <a:xfrm>
            <a:off x="2029522" y="1910677"/>
            <a:ext cx="5232813" cy="3013377"/>
          </a:xfrm>
          <a:prstGeom prst="rect">
            <a:avLst/>
          </a:prstGeom>
        </p:spPr>
      </p:pic>
      <p:pic>
        <p:nvPicPr>
          <p:cNvPr id="5" name="Picture 4">
            <a:extLst>
              <a:ext uri="{FF2B5EF4-FFF2-40B4-BE49-F238E27FC236}">
                <a16:creationId xmlns:a16="http://schemas.microsoft.com/office/drawing/2014/main" xmlns="" id="{AFA02C08-A473-31C6-5E14-E639CD27C7C9}"/>
              </a:ext>
            </a:extLst>
          </p:cNvPr>
          <p:cNvPicPr>
            <a:picLocks noChangeAspect="1"/>
          </p:cNvPicPr>
          <p:nvPr/>
        </p:nvPicPr>
        <p:blipFill>
          <a:blip r:embed="rId5"/>
          <a:stretch>
            <a:fillRect/>
          </a:stretch>
        </p:blipFill>
        <p:spPr>
          <a:xfrm>
            <a:off x="2121694" y="1910550"/>
            <a:ext cx="5140641" cy="31217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0" y="305267"/>
            <a:ext cx="8832300" cy="71437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1600" b="0" i="0" dirty="0">
                <a:solidFill>
                  <a:schemeClr val="tx1"/>
                </a:solidFill>
                <a:effectLst/>
                <a:latin typeface="Roboto" panose="02000000000000000000" pitchFamily="2" charset="0"/>
              </a:rPr>
              <a:t>      </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V</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isualize the relationship between two  variables</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 </a:t>
            </a:r>
          </a:p>
        </p:txBody>
      </p:sp>
      <p:pic>
        <p:nvPicPr>
          <p:cNvPr id="175" name="Google Shape;175;p27"/>
          <p:cNvPicPr preferRelativeResize="0"/>
          <p:nvPr/>
        </p:nvPicPr>
        <p:blipFill rotWithShape="1">
          <a:blip r:embed="rId3"/>
          <a:srcRect r="4360"/>
          <a:stretch>
            <a:fillRect/>
          </a:stretch>
        </p:blipFill>
        <p:spPr>
          <a:xfrm>
            <a:off x="2239750" y="2459925"/>
            <a:ext cx="4461100" cy="2552950"/>
          </a:xfrm>
          <a:prstGeom prst="rect">
            <a:avLst/>
          </a:prstGeom>
          <a:noFill/>
          <a:ln>
            <a:noFill/>
          </a:ln>
        </p:spPr>
      </p:pic>
      <p:sp>
        <p:nvSpPr>
          <p:cNvPr id="176" name="Google Shape;176;p27"/>
          <p:cNvSpPr/>
          <p:nvPr/>
        </p:nvSpPr>
        <p:spPr>
          <a:xfrm>
            <a:off x="191568" y="1035674"/>
            <a:ext cx="8760863" cy="1728510"/>
          </a:xfrm>
          <a:prstGeom prst="rect">
            <a:avLst/>
          </a:prstGeom>
          <a:noFill/>
          <a:ln>
            <a:noFill/>
          </a:ln>
        </p:spPr>
        <p:txBody>
          <a:bodyPr spcFirstLastPara="1" wrap="square" lIns="91425" tIns="45700" rIns="91425" bIns="45700" anchor="t" anchorCtr="0">
            <a:spAutoFit/>
          </a:bodyPr>
          <a:lstStyle/>
          <a:p>
            <a:pPr marL="457200" lvl="0" indent="-304800" algn="l" rtl="0">
              <a:lnSpc>
                <a:spcPct val="115000"/>
              </a:lnSpc>
              <a:spcBef>
                <a:spcPts val="600"/>
              </a:spcBef>
              <a:spcAft>
                <a:spcPts val="0"/>
              </a:spcAft>
              <a:buSzPts val="1200"/>
              <a:buFont typeface="Calibri" panose="020F050202020403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scatter plot is a suitable choice to visualize the relationship between two continuous variables, highway mpg (highway miles per gallon) and engine type (type of engine</a:t>
            </a:r>
            <a:r>
              <a:rPr lang="en-US"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t>
            </a:r>
            <a:endParaRPr b="1" dirty="0">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04800" algn="l" rtl="0">
              <a:lnSpc>
                <a:spcPct val="136000"/>
              </a:lnSpc>
              <a:spcBef>
                <a:spcPts val="0"/>
              </a:spcBef>
              <a:spcAft>
                <a:spcPts val="0"/>
              </a:spcAft>
              <a:buSzPts val="1200"/>
              <a:buFont typeface="Calibri" panose="020F050202020403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We can see how different engine types correspond to varying highway miles per gallon</a:t>
            </a:r>
            <a:r>
              <a:rPr lang="en-US"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t>
            </a:r>
            <a:endParaRPr b="1" dirty="0">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04800" algn="l" rtl="0">
              <a:lnSpc>
                <a:spcPct val="136000"/>
              </a:lnSpc>
              <a:spcBef>
                <a:spcPts val="0"/>
              </a:spcBef>
              <a:spcAft>
                <a:spcPts val="0"/>
              </a:spcAft>
              <a:buSzPts val="1200"/>
              <a:buFont typeface="Calibri" panose="020F050202020403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This dependency have a significant impact on the sales of the car since the cars are best tested and evaluated on highways mileage. </a:t>
            </a:r>
            <a:endParaRPr b="1" dirty="0">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marR="0" lvl="0" indent="0" algn="l" rtl="0">
              <a:lnSpc>
                <a:spcPct val="100000"/>
              </a:lnSpc>
              <a:spcBef>
                <a:spcPts val="0"/>
              </a:spcBef>
              <a:spcAft>
                <a:spcPts val="0"/>
              </a:spcAft>
              <a:buNone/>
            </a:pPr>
            <a:endParaRPr sz="1200" b="1" dirty="0">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xmlns="" id="{92063507-1A62-3ECE-51BA-437152EFF921}"/>
              </a:ext>
            </a:extLst>
          </p:cNvPr>
          <p:cNvPicPr>
            <a:picLocks noChangeAspect="1"/>
          </p:cNvPicPr>
          <p:nvPr/>
        </p:nvPicPr>
        <p:blipFill>
          <a:blip r:embed="rId4"/>
          <a:stretch>
            <a:fillRect/>
          </a:stretch>
        </p:blipFill>
        <p:spPr>
          <a:xfrm>
            <a:off x="2239750" y="2459924"/>
            <a:ext cx="4911900" cy="25529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Price distribution of cars</a:t>
            </a:r>
            <a:endParaRPr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182" name="Google Shape;182;p28"/>
          <p:cNvPicPr preferRelativeResize="0"/>
          <p:nvPr/>
        </p:nvPicPr>
        <p:blipFill>
          <a:blip r:embed="rId3"/>
          <a:stretch>
            <a:fillRect/>
          </a:stretch>
        </p:blipFill>
        <p:spPr>
          <a:xfrm>
            <a:off x="675625" y="1994175"/>
            <a:ext cx="7246674" cy="2604450"/>
          </a:xfrm>
          <a:prstGeom prst="rect">
            <a:avLst/>
          </a:prstGeom>
          <a:noFill/>
          <a:ln>
            <a:noFill/>
          </a:ln>
        </p:spPr>
      </p:pic>
      <p:sp>
        <p:nvSpPr>
          <p:cNvPr id="183" name="Google Shape;183;p28"/>
          <p:cNvSpPr txBox="1"/>
          <p:nvPr/>
        </p:nvSpPr>
        <p:spPr>
          <a:xfrm>
            <a:off x="1709854" y="1067925"/>
            <a:ext cx="6637446"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Calibri" panose="020F0502020204030204" pitchFamily="34" charset="0"/>
                <a:ea typeface="Calibri" panose="020F0502020204030204" pitchFamily="34" charset="0"/>
                <a:cs typeface="Calibri" panose="020F0502020204030204" pitchFamily="34" charset="0"/>
                <a:sym typeface="Calibri" panose="020F0502020204030204"/>
              </a:rPr>
              <a:t>Here, based </a:t>
            </a:r>
            <a:r>
              <a:rPr lang="en-US"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rPr>
              <a:t>on</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the distribution of the prices of the cars for the different number of doors</a:t>
            </a:r>
            <a:r>
              <a:rPr lang="en-US" sz="1100" b="1" i="0" dirty="0">
                <a:solidFill>
                  <a:srgbClr val="212121"/>
                </a:solidFill>
                <a:effectLst/>
                <a:latin typeface="Roboto" panose="02000000000000000000" pitchFamily="2" charset="0"/>
              </a:rPr>
              <a:t>.</a:t>
            </a:r>
            <a:endParaRPr sz="1100" b="1" dirty="0">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xmlns="" id="{40581DA3-6C86-636D-FE7F-3CF266A96537}"/>
              </a:ext>
            </a:extLst>
          </p:cNvPr>
          <p:cNvPicPr>
            <a:picLocks noChangeAspect="1"/>
          </p:cNvPicPr>
          <p:nvPr/>
        </p:nvPicPr>
        <p:blipFill>
          <a:blip r:embed="rId4"/>
          <a:stretch>
            <a:fillRect/>
          </a:stretch>
        </p:blipFill>
        <p:spPr>
          <a:xfrm>
            <a:off x="311700" y="1739589"/>
            <a:ext cx="8520600" cy="32115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59407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R</a:t>
            </a:r>
            <a:r>
              <a:rPr lang="en-US" sz="24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epresent the correlation coefficients between pairs of variables in a dataset</a:t>
            </a:r>
            <a:r>
              <a:rPr lang="en-US" sz="1400" b="1" i="0" dirty="0">
                <a:solidFill>
                  <a:srgbClr val="212121"/>
                </a:solidFill>
                <a:effectLst/>
                <a:latin typeface="Roboto" panose="02000000000000000000" pitchFamily="2" charset="0"/>
              </a:rPr>
              <a:t>.</a:t>
            </a:r>
            <a:endParaRPr sz="2000" b="1" dirty="0"/>
          </a:p>
        </p:txBody>
      </p:sp>
      <p:pic>
        <p:nvPicPr>
          <p:cNvPr id="189" name="Google Shape;189;p29"/>
          <p:cNvPicPr preferRelativeResize="0"/>
          <p:nvPr/>
        </p:nvPicPr>
        <p:blipFill>
          <a:blip r:embed="rId3"/>
          <a:stretch>
            <a:fillRect/>
          </a:stretch>
        </p:blipFill>
        <p:spPr>
          <a:xfrm>
            <a:off x="1063100" y="1890900"/>
            <a:ext cx="6908849" cy="3252600"/>
          </a:xfrm>
          <a:prstGeom prst="rect">
            <a:avLst/>
          </a:prstGeom>
          <a:noFill/>
          <a:ln>
            <a:noFill/>
          </a:ln>
        </p:spPr>
      </p:pic>
      <p:sp>
        <p:nvSpPr>
          <p:cNvPr id="190" name="Google Shape;190;p29"/>
          <p:cNvSpPr txBox="1"/>
          <p:nvPr/>
        </p:nvSpPr>
        <p:spPr>
          <a:xfrm>
            <a:off x="571950" y="1039098"/>
            <a:ext cx="8074800" cy="125364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SzPts val="1200"/>
              <a:buFont typeface="Calibri" panose="020F050202020403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correlation heatmap using Seaborn</a:t>
            </a:r>
            <a:r>
              <a:rPr lang="en-US" b="1"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sns</a:t>
            </a: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heatmap() is a suitable choice to visually represent the correlation coefficients between pairs of variables in a dataset</a:t>
            </a:r>
            <a:endParaRPr b="1" dirty="0">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04800" algn="l" rtl="0">
              <a:lnSpc>
                <a:spcPct val="115000"/>
              </a:lnSpc>
              <a:spcBef>
                <a:spcPts val="0"/>
              </a:spcBef>
              <a:spcAft>
                <a:spcPts val="0"/>
              </a:spcAft>
              <a:buSzPts val="1200"/>
              <a:buFont typeface="Calibri" panose="020F0502020204030204"/>
              <a:buChar char="●"/>
            </a:pPr>
            <a:r>
              <a:rPr lang="en-US" b="1"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By examining the heatmap, we can quickly see which variables are positively or negative correlated.</a:t>
            </a:r>
            <a:endParaRPr b="1" dirty="0">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0" lvl="0" indent="0" algn="l" rtl="0">
              <a:spcBef>
                <a:spcPts val="500"/>
              </a:spcBef>
              <a:spcAft>
                <a:spcPts val="0"/>
              </a:spcAft>
              <a:buNone/>
            </a:pPr>
            <a:endParaRPr sz="1200" b="1" dirty="0">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xmlns="" id="{337D9023-8753-1171-A164-F57A29ABE80B}"/>
              </a:ext>
            </a:extLst>
          </p:cNvPr>
          <p:cNvPicPr>
            <a:picLocks noChangeAspect="1"/>
          </p:cNvPicPr>
          <p:nvPr/>
        </p:nvPicPr>
        <p:blipFill>
          <a:blip r:embed="rId4"/>
          <a:stretch>
            <a:fillRect/>
          </a:stretch>
        </p:blipFill>
        <p:spPr>
          <a:xfrm>
            <a:off x="638857" y="1947745"/>
            <a:ext cx="7598177" cy="31223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E003ED-61C6-B0A6-A7CA-61CEDEB3DEC3}"/>
              </a:ext>
            </a:extLst>
          </p:cNvPr>
          <p:cNvSpPr>
            <a:spLocks noGrp="1"/>
          </p:cNvSpPr>
          <p:nvPr>
            <p:ph type="ctrTitle"/>
          </p:nvPr>
        </p:nvSpPr>
        <p:spPr>
          <a:xfrm>
            <a:off x="311708" y="237893"/>
            <a:ext cx="8520600" cy="594731"/>
          </a:xfrm>
        </p:spPr>
        <p:txBody>
          <a:bodyPr/>
          <a:lstStyle/>
          <a:p>
            <a:r>
              <a:rPr lang="en-GB" sz="2400" b="1" dirty="0">
                <a:latin typeface="Calibri" panose="020F0502020204030204" pitchFamily="34" charset="0"/>
                <a:ea typeface="Calibri" panose="020F0502020204030204" pitchFamily="34" charset="0"/>
                <a:cs typeface="Calibri" panose="020F0502020204030204" pitchFamily="34" charset="0"/>
              </a:rPr>
              <a:t>MACHINE LEARNING MODELS</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xmlns="" id="{7CD78860-5655-CD81-F119-85A43F70B065}"/>
              </a:ext>
            </a:extLst>
          </p:cNvPr>
          <p:cNvSpPr>
            <a:spLocks noGrp="1"/>
          </p:cNvSpPr>
          <p:nvPr>
            <p:ph type="subTitle" idx="1"/>
          </p:nvPr>
        </p:nvSpPr>
        <p:spPr>
          <a:xfrm>
            <a:off x="400910" y="1228348"/>
            <a:ext cx="8520600" cy="2615105"/>
          </a:xfrm>
        </p:spPr>
        <p:txBody>
          <a:bodyPr/>
          <a:lstStyle/>
          <a:p>
            <a:pPr marL="0" lvl="0" indent="0" algn="l" rtl="0">
              <a:spcBef>
                <a:spcPts val="0"/>
              </a:spcBef>
              <a:spcAft>
                <a:spcPts val="0"/>
              </a:spcAft>
              <a:buNone/>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We have utilized the following models in our project for data analysis and decision-making:</a:t>
            </a:r>
          </a:p>
          <a:p>
            <a:pPr marL="0" lvl="0" indent="0" algn="l" rtl="0">
              <a:spcBef>
                <a:spcPts val="0"/>
              </a:spcBef>
              <a:spcAft>
                <a:spcPts val="0"/>
              </a:spcAft>
              <a:buNone/>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Linear Regression </a:t>
            </a:r>
          </a:p>
          <a:p>
            <a:pPr marL="0" lvl="0" indent="0" algn="l" rtl="0">
              <a:spcBef>
                <a:spcPts val="0"/>
              </a:spcBef>
              <a:spcAft>
                <a:spcPts val="0"/>
              </a:spcAft>
              <a:buNone/>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Support Vector Machine(SVM)</a:t>
            </a:r>
          </a:p>
          <a:p>
            <a:pPr marL="0" lvl="0" indent="0" algn="l" rtl="0">
              <a:spcBef>
                <a:spcPts val="0"/>
              </a:spcBef>
              <a:spcAft>
                <a:spcPts val="0"/>
              </a:spcAft>
              <a:buNone/>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Random Forest</a:t>
            </a:r>
          </a:p>
          <a:p>
            <a:endParaRPr lang="en-IN" dirty="0"/>
          </a:p>
        </p:txBody>
      </p:sp>
    </p:spTree>
    <p:extLst>
      <p:ext uri="{BB962C8B-B14F-4D97-AF65-F5344CB8AC3E}">
        <p14:creationId xmlns:p14="http://schemas.microsoft.com/office/powerpoint/2010/main" xmlns="" val="279660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p:nvPr/>
        </p:nvSpPr>
        <p:spPr>
          <a:xfrm>
            <a:off x="2332434" y="210012"/>
            <a:ext cx="4572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CC0000"/>
                </a:solidFill>
                <a:latin typeface="Montserrat"/>
                <a:ea typeface="Montserrat"/>
                <a:cs typeface="Montserrat"/>
                <a:sym typeface="Montserrat"/>
              </a:rPr>
              <a:t> CONTENT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61;p2"/>
          <p:cNvSpPr/>
          <p:nvPr/>
        </p:nvSpPr>
        <p:spPr>
          <a:xfrm>
            <a:off x="964400" y="926275"/>
            <a:ext cx="7308000" cy="37369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Problem Statement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Objective</a:t>
            </a:r>
            <a:endParaRPr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endParaRPr>
          </a:p>
          <a:p>
            <a:pPr marL="285750" marR="0" lvl="0" indent="-285750" algn="l" rtl="0">
              <a:lnSpc>
                <a:spcPct val="150000"/>
              </a:lnSpc>
              <a:spcBef>
                <a:spcPts val="0"/>
              </a:spcBef>
              <a:spcAft>
                <a:spcPts val="0"/>
              </a:spcAft>
              <a:buClr>
                <a:schemeClr val="lt1"/>
              </a:buClr>
              <a:buSzPts val="1800"/>
              <a:buFont typeface="Open Sans" panose="020B0606030504020204"/>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Tools Used</a:t>
            </a:r>
            <a:endParaRPr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Data Summary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Exploratory Data Analysis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Challenges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Recommendations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1800"/>
              <a:buFont typeface="Noto Sans Symbols"/>
              <a:buChar char="⮚"/>
            </a:pPr>
            <a:r>
              <a:rPr lang="en-GB" sz="1800" b="1" i="0" u="none" strike="noStrike" cap="none">
                <a:solidFill>
                  <a:schemeClr val="lt1"/>
                </a:solidFill>
                <a:latin typeface="Open Sans" panose="020B0606030504020204"/>
                <a:ea typeface="Open Sans" panose="020B0606030504020204"/>
                <a:cs typeface="Open Sans" panose="020B0606030504020204"/>
                <a:sym typeface="Open Sans" panose="020B0606030504020204"/>
              </a:rPr>
              <a:t>Conclusions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800"/>
              <a:buFont typeface="Noto Sans Symbols"/>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0EB04D-25D1-7881-28E7-5CF6C57C5C00}"/>
              </a:ext>
            </a:extLst>
          </p:cNvPr>
          <p:cNvSpPr>
            <a:spLocks noGrp="1"/>
          </p:cNvSpPr>
          <p:nvPr>
            <p:ph type="ctrTitle"/>
          </p:nvPr>
        </p:nvSpPr>
        <p:spPr>
          <a:xfrm>
            <a:off x="311708" y="230459"/>
            <a:ext cx="7984799" cy="691375"/>
          </a:xfrm>
        </p:spPr>
        <p:txBody>
          <a:bodyPr/>
          <a:lstStyle/>
          <a:p>
            <a:r>
              <a:rPr lang="en-GB" sz="2400" b="1" dirty="0">
                <a:latin typeface="Calibri" panose="020F0502020204030204" pitchFamily="34" charset="0"/>
                <a:ea typeface="Calibri" panose="020F0502020204030204" pitchFamily="34" charset="0"/>
                <a:cs typeface="Calibri" panose="020F0502020204030204" pitchFamily="34" charset="0"/>
              </a:rPr>
              <a:t>LINEAR REGRESSION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xmlns="" id="{F5230AB4-EFF2-D117-A5CC-7C66DFD8B0E9}"/>
              </a:ext>
            </a:extLst>
          </p:cNvPr>
          <p:cNvSpPr>
            <a:spLocks noGrp="1"/>
          </p:cNvSpPr>
          <p:nvPr>
            <p:ph type="subTitle" idx="1"/>
          </p:nvPr>
        </p:nvSpPr>
        <p:spPr>
          <a:xfrm>
            <a:off x="311700" y="1330711"/>
            <a:ext cx="8520600" cy="2758069"/>
          </a:xfrm>
        </p:spPr>
        <p:txBody>
          <a:bodyPr/>
          <a:lstStyle/>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Linear regression is a type of supervised machine learning algorithm that computes the linear relationship between the dependent variable and one or more independent features by fitting a linear equation to observed data . The model estimates the probability that a given instance belongs to a particular class using a logistic function.</a:t>
            </a:r>
          </a:p>
          <a:p>
            <a:pPr marL="127000" lvl="0" indent="0" algn="l" rtl="0">
              <a:spcBef>
                <a:spcPts val="0"/>
              </a:spcBef>
              <a:spcAft>
                <a:spcPts val="0"/>
              </a:spcAft>
              <a:buClr>
                <a:srgbClr val="000000"/>
              </a:buClr>
              <a:buSzPts val="1600"/>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When there is only one independent feature, it is known as Simple Linear Regression, and when there are more than one feature, it is known as Multiple Linear Regression.</a:t>
            </a:r>
          </a:p>
          <a:p>
            <a:pPr marL="457200" lvl="0" indent="-330200" algn="l" rtl="0">
              <a:spcBef>
                <a:spcPts val="0"/>
              </a:spcBef>
              <a:spcAft>
                <a:spcPts val="0"/>
              </a:spcAft>
              <a:buClr>
                <a:srgbClr val="000000"/>
              </a:buClr>
              <a:buSzPts val="1600"/>
              <a:buChar cha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Its simplicity is a virtue, as linear regression is transparent, easy to implement, and serves as a foundational concept for more complex algorithms.</a:t>
            </a:r>
          </a:p>
          <a:p>
            <a:endParaRPr lang="en-IN" dirty="0"/>
          </a:p>
        </p:txBody>
      </p:sp>
    </p:spTree>
    <p:extLst>
      <p:ext uri="{BB962C8B-B14F-4D97-AF65-F5344CB8AC3E}">
        <p14:creationId xmlns:p14="http://schemas.microsoft.com/office/powerpoint/2010/main" xmlns="" val="587458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A642E5-FB27-06A2-7C9F-4FB9AF457E0A}"/>
              </a:ext>
            </a:extLst>
          </p:cNvPr>
          <p:cNvSpPr>
            <a:spLocks noGrp="1"/>
          </p:cNvSpPr>
          <p:nvPr>
            <p:ph type="ctrTitle"/>
          </p:nvPr>
        </p:nvSpPr>
        <p:spPr>
          <a:xfrm>
            <a:off x="311708" y="156117"/>
            <a:ext cx="8520600" cy="505522"/>
          </a:xfrm>
        </p:spPr>
        <p:txBody>
          <a:bodyPr/>
          <a:lstStyle/>
          <a:p>
            <a:r>
              <a:rPr lang="en-IN" sz="2400" b="1" dirty="0">
                <a:latin typeface="Calibri" panose="020F0502020204030204" pitchFamily="34" charset="0"/>
                <a:ea typeface="Calibri" panose="020F0502020204030204" pitchFamily="34" charset="0"/>
                <a:cs typeface="Calibri" panose="020F0502020204030204" pitchFamily="34" charset="0"/>
              </a:rPr>
              <a:t>ML MODEL IMPLEMENTATION</a:t>
            </a:r>
          </a:p>
        </p:txBody>
      </p:sp>
      <p:sp>
        <p:nvSpPr>
          <p:cNvPr id="3" name="Subtitle 2">
            <a:extLst>
              <a:ext uri="{FF2B5EF4-FFF2-40B4-BE49-F238E27FC236}">
                <a16:creationId xmlns:a16="http://schemas.microsoft.com/office/drawing/2014/main" xmlns="" id="{AD2CA341-3843-F19E-720D-BDB2AB7139C7}"/>
              </a:ext>
            </a:extLst>
          </p:cNvPr>
          <p:cNvSpPr>
            <a:spLocks noGrp="1"/>
          </p:cNvSpPr>
          <p:nvPr>
            <p:ph type="subTitle" idx="1"/>
          </p:nvPr>
        </p:nvSpPr>
        <p:spPr>
          <a:xfrm>
            <a:off x="311700" y="661638"/>
            <a:ext cx="8520600" cy="3791415"/>
          </a:xfrm>
        </p:spPr>
        <p:txBody>
          <a:bodyPr/>
          <a:lstStyle/>
          <a:p>
            <a:endParaRPr lang="en-IN" dirty="0"/>
          </a:p>
        </p:txBody>
      </p:sp>
      <p:pic>
        <p:nvPicPr>
          <p:cNvPr id="5" name="Picture 4">
            <a:extLst>
              <a:ext uri="{FF2B5EF4-FFF2-40B4-BE49-F238E27FC236}">
                <a16:creationId xmlns:a16="http://schemas.microsoft.com/office/drawing/2014/main" xmlns="" id="{08B361AA-0AAF-8532-E071-56AD4358D46C}"/>
              </a:ext>
            </a:extLst>
          </p:cNvPr>
          <p:cNvPicPr>
            <a:picLocks noChangeAspect="1"/>
          </p:cNvPicPr>
          <p:nvPr/>
        </p:nvPicPr>
        <p:blipFill>
          <a:blip r:embed="rId2"/>
          <a:stretch>
            <a:fillRect/>
          </a:stretch>
        </p:blipFill>
        <p:spPr>
          <a:xfrm>
            <a:off x="311693" y="661638"/>
            <a:ext cx="8631586" cy="3917796"/>
          </a:xfrm>
          <a:prstGeom prst="rect">
            <a:avLst/>
          </a:prstGeom>
        </p:spPr>
      </p:pic>
    </p:spTree>
    <p:extLst>
      <p:ext uri="{BB962C8B-B14F-4D97-AF65-F5344CB8AC3E}">
        <p14:creationId xmlns:p14="http://schemas.microsoft.com/office/powerpoint/2010/main" xmlns="" val="3549305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332EF-3DCD-EE63-CE2B-37A5A91A4D2C}"/>
              </a:ext>
            </a:extLst>
          </p:cNvPr>
          <p:cNvSpPr>
            <a:spLocks noGrp="1"/>
          </p:cNvSpPr>
          <p:nvPr>
            <p:ph type="ctrTitle"/>
          </p:nvPr>
        </p:nvSpPr>
        <p:spPr>
          <a:xfrm>
            <a:off x="311708" y="260195"/>
            <a:ext cx="8051707" cy="453483"/>
          </a:xfrm>
        </p:spPr>
        <p:txBody>
          <a:bodyPr/>
          <a:lstStyle/>
          <a:p>
            <a:r>
              <a:rPr lang="en-GB" sz="2400" b="1" dirty="0">
                <a:latin typeface="Calibri" panose="020F0502020204030204" pitchFamily="34" charset="0"/>
                <a:ea typeface="Calibri" panose="020F0502020204030204" pitchFamily="34" charset="0"/>
                <a:cs typeface="Calibri" panose="020F0502020204030204" pitchFamily="34" charset="0"/>
              </a:rPr>
              <a:t>SUPPORT VECTOR MACHINE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xmlns="" id="{1BC9880B-2272-ADA1-193D-519FC4F1B654}"/>
              </a:ext>
            </a:extLst>
          </p:cNvPr>
          <p:cNvSpPr>
            <a:spLocks noGrp="1"/>
          </p:cNvSpPr>
          <p:nvPr>
            <p:ph type="subTitle" idx="1"/>
          </p:nvPr>
        </p:nvSpPr>
        <p:spPr>
          <a:xfrm>
            <a:off x="311700" y="966438"/>
            <a:ext cx="8520600" cy="2981093"/>
          </a:xfrm>
        </p:spPr>
        <p:txBody>
          <a:bodyPr/>
          <a:lstStyle/>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A support vector machine (SVM) is a supervised machine learning algorithm that classifies data by finding an optimal line or hyperplane that maximizes the distance between each class in an N-dimensional space</a:t>
            </a:r>
          </a:p>
          <a:p>
            <a:pPr marL="457200" lvl="0" indent="-330200" algn="l" rtl="0">
              <a:spcBef>
                <a:spcPts val="0"/>
              </a:spcBef>
              <a:spcAft>
                <a:spcPts val="0"/>
              </a:spcAft>
              <a:buClr>
                <a:srgbClr val="000000"/>
              </a:buClr>
              <a:buSzPts val="1600"/>
              <a:buChar cha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SVMs are adaptable and efficient in a variety of applications because they can manage high-dimensional data and nonlinear relationships.</a:t>
            </a:r>
          </a:p>
          <a:p>
            <a:pPr marL="127000" lvl="0" indent="0" algn="l" rtl="0">
              <a:spcBef>
                <a:spcPts val="0"/>
              </a:spcBef>
              <a:spcAft>
                <a:spcPts val="0"/>
              </a:spcAft>
              <a:buClr>
                <a:srgbClr val="000000"/>
              </a:buClr>
              <a:buSzPts val="1600"/>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i="0" dirty="0">
                <a:solidFill>
                  <a:srgbClr val="161616"/>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Support vector regression (SVR) is an extension of SVMs, which is applied to regression problems (i.e. the outcome is continuous). Similar to linear SVMs, SVR finds a hyperplane with the maximum margin between data points, and it is typically used for time series prediction</a:t>
            </a:r>
            <a:r>
              <a:rPr lang="en-US" sz="1400" b="0" i="0" dirty="0">
                <a:solidFill>
                  <a:srgbClr val="161616"/>
                </a:solidFill>
                <a:effectLst/>
                <a:highlight>
                  <a:srgbClr val="FFFFFF"/>
                </a:highlight>
                <a:latin typeface="IBM Plex Sans" panose="020F0502020204030204" pitchFamily="34" charset="0"/>
              </a:rPr>
              <a:t>.</a:t>
            </a: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0878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6EE2FF-E482-593B-2B5B-67A7F7DC3D6A}"/>
              </a:ext>
            </a:extLst>
          </p:cNvPr>
          <p:cNvSpPr>
            <a:spLocks noGrp="1"/>
          </p:cNvSpPr>
          <p:nvPr>
            <p:ph type="ctrTitle"/>
          </p:nvPr>
        </p:nvSpPr>
        <p:spPr>
          <a:xfrm>
            <a:off x="311708" y="200723"/>
            <a:ext cx="8378809" cy="386575"/>
          </a:xfrm>
        </p:spPr>
        <p:txBody>
          <a:bodyPr/>
          <a:lstStyle/>
          <a:p>
            <a:r>
              <a:rPr lang="en-IN" sz="2400" b="1" dirty="0">
                <a:latin typeface="Calibri" panose="020F0502020204030204" pitchFamily="34" charset="0"/>
                <a:ea typeface="Calibri" panose="020F0502020204030204" pitchFamily="34" charset="0"/>
                <a:cs typeface="Calibri" panose="020F0502020204030204" pitchFamily="34" charset="0"/>
              </a:rPr>
              <a:t>ML MODEL IMPLEMENTATION</a:t>
            </a:r>
          </a:p>
        </p:txBody>
      </p:sp>
      <p:sp>
        <p:nvSpPr>
          <p:cNvPr id="3" name="Subtitle 2">
            <a:extLst>
              <a:ext uri="{FF2B5EF4-FFF2-40B4-BE49-F238E27FC236}">
                <a16:creationId xmlns:a16="http://schemas.microsoft.com/office/drawing/2014/main" xmlns="" id="{F654D78F-1F24-F851-D252-744B4B2AC8B4}"/>
              </a:ext>
            </a:extLst>
          </p:cNvPr>
          <p:cNvSpPr>
            <a:spLocks noGrp="1"/>
          </p:cNvSpPr>
          <p:nvPr>
            <p:ph type="subTitle" idx="1"/>
          </p:nvPr>
        </p:nvSpPr>
        <p:spPr>
          <a:xfrm>
            <a:off x="311700" y="758282"/>
            <a:ext cx="8520600" cy="4036741"/>
          </a:xfrm>
        </p:spPr>
        <p:txBody>
          <a:bodyPr/>
          <a:lstStyle/>
          <a:p>
            <a:endParaRPr lang="en-IN" dirty="0"/>
          </a:p>
        </p:txBody>
      </p:sp>
      <p:pic>
        <p:nvPicPr>
          <p:cNvPr id="5" name="Picture 4">
            <a:extLst>
              <a:ext uri="{FF2B5EF4-FFF2-40B4-BE49-F238E27FC236}">
                <a16:creationId xmlns:a16="http://schemas.microsoft.com/office/drawing/2014/main" xmlns="" id="{CA1CE83E-AB9B-ECA6-421C-7EF373F3B7FD}"/>
              </a:ext>
            </a:extLst>
          </p:cNvPr>
          <p:cNvPicPr>
            <a:picLocks noChangeAspect="1"/>
          </p:cNvPicPr>
          <p:nvPr/>
        </p:nvPicPr>
        <p:blipFill>
          <a:blip r:embed="rId2"/>
          <a:stretch>
            <a:fillRect/>
          </a:stretch>
        </p:blipFill>
        <p:spPr>
          <a:xfrm>
            <a:off x="96644" y="587298"/>
            <a:ext cx="8928410" cy="4355479"/>
          </a:xfrm>
          <a:prstGeom prst="rect">
            <a:avLst/>
          </a:prstGeom>
        </p:spPr>
      </p:pic>
    </p:spTree>
    <p:extLst>
      <p:ext uri="{BB962C8B-B14F-4D97-AF65-F5344CB8AC3E}">
        <p14:creationId xmlns:p14="http://schemas.microsoft.com/office/powerpoint/2010/main" xmlns="" val="35466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E701F1-59A2-F094-856E-DE80B4C19A4E}"/>
              </a:ext>
            </a:extLst>
          </p:cNvPr>
          <p:cNvSpPr>
            <a:spLocks noGrp="1"/>
          </p:cNvSpPr>
          <p:nvPr>
            <p:ph type="ctrTitle"/>
          </p:nvPr>
        </p:nvSpPr>
        <p:spPr>
          <a:xfrm>
            <a:off x="311708" y="163551"/>
            <a:ext cx="8304468" cy="505522"/>
          </a:xfrm>
        </p:spPr>
        <p:txBody>
          <a:bodyPr/>
          <a:lstStyle/>
          <a:p>
            <a:r>
              <a:rPr lang="en-GB" sz="2400" b="1" dirty="0">
                <a:latin typeface="Calibri" panose="020F0502020204030204" pitchFamily="34" charset="0"/>
                <a:ea typeface="Calibri" panose="020F0502020204030204" pitchFamily="34" charset="0"/>
                <a:cs typeface="Calibri" panose="020F0502020204030204" pitchFamily="34" charset="0"/>
              </a:rPr>
              <a:t>RANDOM FOREST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xmlns="" id="{B2C9E88B-64E3-20B7-34A8-140463BDE11E}"/>
              </a:ext>
            </a:extLst>
          </p:cNvPr>
          <p:cNvSpPr>
            <a:spLocks noGrp="1"/>
          </p:cNvSpPr>
          <p:nvPr>
            <p:ph type="subTitle" idx="1"/>
          </p:nvPr>
        </p:nvSpPr>
        <p:spPr>
          <a:xfrm>
            <a:off x="311700" y="802888"/>
            <a:ext cx="8520600" cy="3033132"/>
          </a:xfrm>
        </p:spPr>
        <p:txBody>
          <a:bodyPr/>
          <a:lstStyle/>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Random forest is an ensemble learning method that builds multiple decision trees during training.</a:t>
            </a:r>
          </a:p>
          <a:p>
            <a:pPr marL="457200" lvl="0" indent="-330200" algn="l" rtl="0">
              <a:spcBef>
                <a:spcPts val="0"/>
              </a:spcBef>
              <a:spcAft>
                <a:spcPts val="0"/>
              </a:spcAft>
              <a:buClr>
                <a:srgbClr val="000000"/>
              </a:buClr>
              <a:buSzPts val="1600"/>
              <a:buChar cha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Each tree is constructed using a random subset of the features and a random subset of the training data.</a:t>
            </a:r>
          </a:p>
          <a:p>
            <a:pPr marL="457200" lvl="0" indent="-330200" algn="l" rtl="0">
              <a:spcBef>
                <a:spcPts val="0"/>
              </a:spcBef>
              <a:spcAft>
                <a:spcPts val="0"/>
              </a:spcAft>
              <a:buClr>
                <a:srgbClr val="000000"/>
              </a:buClr>
              <a:buSzPts val="1600"/>
              <a:buChar cha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The final prediction is made by averaging the predictions of all trees (for regression) or by taking a majority vote (for classification).</a:t>
            </a:r>
          </a:p>
          <a:p>
            <a:pPr marL="457200" lvl="0" indent="-330200" algn="l" rtl="0">
              <a:spcBef>
                <a:spcPts val="0"/>
              </a:spcBef>
              <a:spcAft>
                <a:spcPts val="0"/>
              </a:spcAft>
              <a:buClr>
                <a:srgbClr val="000000"/>
              </a:buClr>
              <a:buSzPts val="1600"/>
              <a:buChar cha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lvl="0" indent="-330200" algn="l" rtl="0">
              <a:spcBef>
                <a:spcPts val="0"/>
              </a:spcBef>
              <a:spcAft>
                <a:spcPts val="0"/>
              </a:spcAft>
              <a:buClr>
                <a:srgbClr val="000000"/>
              </a:buClr>
              <a:buSzPts val="1600"/>
              <a:buChar cha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Random forest improves upon decision trees by reducing overfitting and increasing robustness, making it suitable for a wide range of tasks</a:t>
            </a:r>
            <a:r>
              <a:rPr lang="en-US" sz="1400" dirty="0">
                <a:solidFill>
                  <a:srgbClr val="000000"/>
                </a:solidFill>
              </a:rPr>
              <a:t>.</a:t>
            </a:r>
          </a:p>
          <a:p>
            <a:endParaRPr lang="en-IN" dirty="0"/>
          </a:p>
        </p:txBody>
      </p:sp>
    </p:spTree>
    <p:extLst>
      <p:ext uri="{BB962C8B-B14F-4D97-AF65-F5344CB8AC3E}">
        <p14:creationId xmlns:p14="http://schemas.microsoft.com/office/powerpoint/2010/main" xmlns="" val="2380386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4D041-16E2-4747-0833-1AF894A8FBF2}"/>
              </a:ext>
            </a:extLst>
          </p:cNvPr>
          <p:cNvSpPr>
            <a:spLocks noGrp="1"/>
          </p:cNvSpPr>
          <p:nvPr>
            <p:ph type="ctrTitle"/>
          </p:nvPr>
        </p:nvSpPr>
        <p:spPr>
          <a:xfrm>
            <a:off x="311708" y="200722"/>
            <a:ext cx="8319336" cy="438615"/>
          </a:xfrm>
        </p:spPr>
        <p:txBody>
          <a:bodyPr/>
          <a:lstStyle/>
          <a:p>
            <a:r>
              <a:rPr lang="en-IN" sz="2400" b="1" dirty="0">
                <a:latin typeface="Calibri" panose="020F0502020204030204" pitchFamily="34" charset="0"/>
                <a:ea typeface="Calibri" panose="020F0502020204030204" pitchFamily="34" charset="0"/>
                <a:cs typeface="Calibri" panose="020F0502020204030204" pitchFamily="34" charset="0"/>
              </a:rPr>
              <a:t>ML MODEL IMPLEMENTATION</a:t>
            </a:r>
          </a:p>
        </p:txBody>
      </p:sp>
      <p:sp>
        <p:nvSpPr>
          <p:cNvPr id="3" name="Subtitle 2">
            <a:extLst>
              <a:ext uri="{FF2B5EF4-FFF2-40B4-BE49-F238E27FC236}">
                <a16:creationId xmlns:a16="http://schemas.microsoft.com/office/drawing/2014/main" xmlns="" id="{870978D6-1F27-8428-7433-4E8A1C693023}"/>
              </a:ext>
            </a:extLst>
          </p:cNvPr>
          <p:cNvSpPr>
            <a:spLocks noGrp="1"/>
          </p:cNvSpPr>
          <p:nvPr>
            <p:ph type="subTitle" idx="1"/>
          </p:nvPr>
        </p:nvSpPr>
        <p:spPr>
          <a:xfrm>
            <a:off x="311700" y="706244"/>
            <a:ext cx="8520600" cy="3962400"/>
          </a:xfrm>
        </p:spPr>
        <p:txBody>
          <a:bodyPr/>
          <a:lstStyle/>
          <a:p>
            <a:endParaRPr lang="en-IN" dirty="0"/>
          </a:p>
        </p:txBody>
      </p:sp>
      <p:pic>
        <p:nvPicPr>
          <p:cNvPr id="5" name="Picture 4">
            <a:extLst>
              <a:ext uri="{FF2B5EF4-FFF2-40B4-BE49-F238E27FC236}">
                <a16:creationId xmlns:a16="http://schemas.microsoft.com/office/drawing/2014/main" xmlns="" id="{86E5A79C-030D-4FA0-FEC6-585F1021E036}"/>
              </a:ext>
            </a:extLst>
          </p:cNvPr>
          <p:cNvPicPr>
            <a:picLocks noChangeAspect="1"/>
          </p:cNvPicPr>
          <p:nvPr/>
        </p:nvPicPr>
        <p:blipFill>
          <a:blip r:embed="rId2"/>
          <a:stretch>
            <a:fillRect/>
          </a:stretch>
        </p:blipFill>
        <p:spPr>
          <a:xfrm>
            <a:off x="163550" y="639337"/>
            <a:ext cx="8809465" cy="4303442"/>
          </a:xfrm>
          <a:prstGeom prst="rect">
            <a:avLst/>
          </a:prstGeom>
        </p:spPr>
      </p:pic>
    </p:spTree>
    <p:extLst>
      <p:ext uri="{BB962C8B-B14F-4D97-AF65-F5344CB8AC3E}">
        <p14:creationId xmlns:p14="http://schemas.microsoft.com/office/powerpoint/2010/main" xmlns="" val="268551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289607"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panose="020B0604020202020204"/>
              </a:rPr>
              <a:t>Challenges</a:t>
            </a:r>
            <a:r>
              <a:rPr lang="en-GB" dirty="0"/>
              <a:t/>
            </a:r>
            <a:br>
              <a:rPr lang="en-GB" dirty="0"/>
            </a:br>
            <a:endParaRPr lang="en-GB" dirty="0"/>
          </a:p>
        </p:txBody>
      </p:sp>
      <p:sp>
        <p:nvSpPr>
          <p:cNvPr id="196" name="Google Shape;196;p30"/>
          <p:cNvSpPr txBox="1">
            <a:spLocks noGrp="1"/>
          </p:cNvSpPr>
          <p:nvPr>
            <p:ph type="body" idx="1"/>
          </p:nvPr>
        </p:nvSpPr>
        <p:spPr>
          <a:xfrm>
            <a:off x="311700" y="1412488"/>
            <a:ext cx="8520600" cy="2685013"/>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12121"/>
              </a:buClr>
              <a:buSzPts val="18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Obtaining clean and reliable data can be challenging, especially when dealing with large datasets from multiple sources</a:t>
            </a:r>
            <a:endParaRPr lang="en-GB"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42900" algn="l" rtl="0">
              <a:lnSpc>
                <a:spcPct val="150000"/>
              </a:lnSpc>
              <a:spcBef>
                <a:spcPts val="0"/>
              </a:spcBef>
              <a:spcAft>
                <a:spcPts val="0"/>
              </a:spcAft>
              <a:buClr>
                <a:schemeClr val="accent2"/>
              </a:buClr>
              <a:buSzPts val="18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Issues such as missing values, outliers, and inconsistencies can affect the accuracy of the prediction model</a:t>
            </a:r>
            <a:endParaRPr lang="en-GB" sz="1400" b="1" dirty="0">
              <a:solidFill>
                <a:schemeClr val="accent2"/>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42900" algn="l" rtl="0">
              <a:lnSpc>
                <a:spcPct val="150000"/>
              </a:lnSpc>
              <a:spcBef>
                <a:spcPts val="0"/>
              </a:spcBef>
              <a:spcAft>
                <a:spcPts val="0"/>
              </a:spcAft>
              <a:buClr>
                <a:schemeClr val="accent2"/>
              </a:buClr>
              <a:buSzPts val="18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Car prices are influenced by market trends, economic conditions, and seasonality, making it crucial to account for temporal dynamics in the prediction model.</a:t>
            </a:r>
            <a:endParaRPr lang="en-GB" sz="1400" b="1" dirty="0">
              <a:solidFill>
                <a:schemeClr val="accent2"/>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42900" algn="l" rtl="0">
              <a:lnSpc>
                <a:spcPct val="150000"/>
              </a:lnSpc>
              <a:spcBef>
                <a:spcPts val="0"/>
              </a:spcBef>
              <a:spcAft>
                <a:spcPts val="0"/>
              </a:spcAft>
              <a:buClr>
                <a:schemeClr val="accent2"/>
              </a:buClr>
              <a:buSzPts val="18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relationship between car features and prices may be nonlinear and complex</a:t>
            </a:r>
            <a:r>
              <a:rPr lang="en-US" sz="1400" dirty="0">
                <a:solidFill>
                  <a:srgbClr val="0D0D0D"/>
                </a:solidFill>
                <a:latin typeface="Calibri" panose="020F0502020204030204" pitchFamily="34" charset="0"/>
                <a:ea typeface="Calibri" panose="020F0502020204030204" pitchFamily="34" charset="0"/>
                <a:cs typeface="Calibri" panose="020F0502020204030204" pitchFamily="34" charset="0"/>
              </a:rPr>
              <a:t>.</a:t>
            </a:r>
            <a:endParaRPr sz="1400" b="1" dirty="0">
              <a:solidFill>
                <a:schemeClr val="accent2"/>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114300" lvl="0" indent="0" algn="l" rtl="0">
              <a:lnSpc>
                <a:spcPct val="115000"/>
              </a:lnSpc>
              <a:spcBef>
                <a:spcPts val="0"/>
              </a:spcBef>
              <a:spcAft>
                <a:spcPts val="0"/>
              </a:spcAft>
              <a:buClr>
                <a:schemeClr val="accent2"/>
              </a:buClr>
              <a:buSzPts val="1674"/>
              <a:buNone/>
            </a:pPr>
            <a:endParaRPr b="1" dirty="0">
              <a:solidFill>
                <a:schemeClr val="accent2"/>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solidFill>
                  <a:schemeClr val="dk1"/>
                </a:solidFill>
                <a:latin typeface="Calibri" panose="020F0502020204030204" pitchFamily="34" charset="0"/>
                <a:ea typeface="Calibri" panose="020F0502020204030204" pitchFamily="34" charset="0"/>
                <a:cs typeface="Calibri" panose="020F0502020204030204" pitchFamily="34" charset="0"/>
              </a:rPr>
              <a:t>Recommendations</a:t>
            </a:r>
            <a:r>
              <a:rPr lang="en-GB" dirty="0"/>
              <a:t/>
            </a:r>
            <a:br>
              <a:rPr lang="en-GB" dirty="0"/>
            </a:br>
            <a:endParaRPr lang="en-GB" dirty="0"/>
          </a:p>
        </p:txBody>
      </p:sp>
      <p:sp>
        <p:nvSpPr>
          <p:cNvPr id="202" name="Google Shape;202;p31"/>
          <p:cNvSpPr txBox="1">
            <a:spLocks noGrp="1"/>
          </p:cNvSpPr>
          <p:nvPr>
            <p:ph type="body" idx="1"/>
          </p:nvPr>
        </p:nvSpPr>
        <p:spPr>
          <a:xfrm>
            <a:off x="311700" y="1152475"/>
            <a:ext cx="8520600" cy="3546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12121"/>
              </a:buClr>
              <a:buSzPts val="14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Explore additional features that could potentially improve the model's predictive power. This could include factors like vehicle history reports, accident records, maintenance history, or market trends.</a:t>
            </a: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0" algn="l" rtl="0">
              <a:lnSpc>
                <a:spcPct val="115000"/>
              </a:lnSpc>
              <a:spcBef>
                <a:spcPts val="0"/>
              </a:spcBef>
              <a:spcAft>
                <a:spcPts val="0"/>
              </a:spcAft>
              <a:buNone/>
            </a:pP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17500" algn="l" rtl="0">
              <a:lnSpc>
                <a:spcPct val="115000"/>
              </a:lnSpc>
              <a:spcBef>
                <a:spcPts val="0"/>
              </a:spcBef>
              <a:spcAft>
                <a:spcPts val="0"/>
              </a:spcAft>
              <a:buClr>
                <a:srgbClr val="212121"/>
              </a:buClr>
              <a:buSzPts val="14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Ensure data cleanliness and accuracy by conducting thorough data cleaning and preprocessing steps</a:t>
            </a:r>
            <a:r>
              <a:rPr lang="en-US" sz="14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t>
            </a: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Remove outliers, handle missing values appropriately, and address any inconsistencies in the dataset.</a:t>
            </a: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0" algn="l" rtl="0">
              <a:lnSpc>
                <a:spcPct val="115000"/>
              </a:lnSpc>
              <a:spcBef>
                <a:spcPts val="0"/>
              </a:spcBef>
              <a:spcAft>
                <a:spcPts val="0"/>
              </a:spcAft>
              <a:buNone/>
            </a:pP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17500" algn="l" rtl="0">
              <a:lnSpc>
                <a:spcPct val="115000"/>
              </a:lnSpc>
              <a:spcBef>
                <a:spcPts val="0"/>
              </a:spcBef>
              <a:spcAft>
                <a:spcPts val="0"/>
              </a:spcAft>
              <a:buClr>
                <a:srgbClr val="212121"/>
              </a:buClr>
              <a:buSzPts val="14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Experiment with different machine learning algorithms and hyperparameter settings to identify the most effective model for car price prediction.</a:t>
            </a: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0" algn="l" rtl="0">
              <a:lnSpc>
                <a:spcPct val="115000"/>
              </a:lnSpc>
              <a:spcBef>
                <a:spcPts val="0"/>
              </a:spcBef>
              <a:spcAft>
                <a:spcPts val="0"/>
              </a:spcAft>
              <a:buNone/>
            </a:pP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17500" algn="l" rtl="0">
              <a:lnSpc>
                <a:spcPct val="115000"/>
              </a:lnSpc>
              <a:spcBef>
                <a:spcPts val="0"/>
              </a:spcBef>
              <a:spcAft>
                <a:spcPts val="0"/>
              </a:spcAft>
              <a:buClr>
                <a:srgbClr val="212121"/>
              </a:buClr>
              <a:buSzPts val="14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Explore ensemble learning techniques, such as random forests or gradient boosting, to combine the strengths of multiple models and improve prediction accuracy</a:t>
            </a:r>
            <a:r>
              <a:rPr lang="en-US" sz="14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endParaRPr sz="1400" b="1"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0" algn="l" rtl="0">
              <a:lnSpc>
                <a:spcPct val="115000"/>
              </a:lnSpc>
              <a:spcBef>
                <a:spcPts val="0"/>
              </a:spcBef>
              <a:spcAft>
                <a:spcPts val="0"/>
              </a:spcAft>
              <a:buNone/>
            </a:pPr>
            <a:endParaRPr sz="1400" b="1"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317500" algn="l" rtl="0">
              <a:spcBef>
                <a:spcPts val="0"/>
              </a:spcBef>
              <a:spcAft>
                <a:spcPts val="0"/>
              </a:spcAft>
              <a:buClr>
                <a:srgbClr val="000000"/>
              </a:buClr>
              <a:buSzPts val="1400"/>
              <a:buFont typeface="Calibri" panose="020F0502020204030204"/>
              <a:buChar char="●"/>
            </a:pPr>
            <a:r>
              <a:rPr lang="en-US" sz="14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Collaborate with industry experts, car dealerships, or automotive analysts to gain insights into factors driving car prices and validate model predictions against real-world market observations.</a:t>
            </a:r>
            <a:endParaRPr sz="1400" b="1"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457200" lvl="0" indent="0" algn="l" rtl="0">
              <a:lnSpc>
                <a:spcPct val="115000"/>
              </a:lnSpc>
              <a:spcBef>
                <a:spcPts val="300"/>
              </a:spcBef>
              <a:spcAft>
                <a:spcPts val="0"/>
              </a:spcAft>
              <a:buNone/>
            </a:pPr>
            <a:endParaRPr sz="1400" b="1" dirty="0">
              <a:solidFill>
                <a:srgbClr val="21212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pPr marL="0" lvl="0" indent="0" algn="l" rtl="0">
              <a:lnSpc>
                <a:spcPct val="115000"/>
              </a:lnSpc>
              <a:spcBef>
                <a:spcPts val="0"/>
              </a:spcBef>
              <a:spcAft>
                <a:spcPts val="0"/>
              </a:spcAft>
              <a:buNone/>
            </a:pPr>
            <a:endParaRPr sz="1400" b="1" dirty="0">
              <a:solidFill>
                <a:srgbClr val="212121"/>
              </a:solidFill>
              <a:latin typeface="Calibri" panose="020F0502020204030204"/>
              <a:ea typeface="Calibri" panose="020F0502020204030204"/>
              <a:cs typeface="Calibri" panose="020F0502020204030204"/>
              <a:sym typeface="Calibri" panose="020F0502020204030204"/>
            </a:endParaRPr>
          </a:p>
          <a:p>
            <a:pPr marL="0" lvl="0" indent="0" algn="l" rtl="0">
              <a:lnSpc>
                <a:spcPct val="115000"/>
              </a:lnSpc>
              <a:spcBef>
                <a:spcPts val="0"/>
              </a:spcBef>
              <a:spcAft>
                <a:spcPts val="0"/>
              </a:spcAft>
              <a:buNone/>
            </a:pPr>
            <a:r>
              <a:rPr lang="en-GB" sz="1400" b="1" dirty="0">
                <a:solidFill>
                  <a:srgbClr val="212121"/>
                </a:solidFill>
                <a:latin typeface="Calibri" panose="020F0502020204030204"/>
                <a:ea typeface="Calibri" panose="020F0502020204030204"/>
                <a:cs typeface="Calibri" panose="020F0502020204030204"/>
                <a:sym typeface="Calibri" panose="020F0502020204030204"/>
              </a:rPr>
              <a:t>      </a:t>
            </a:r>
            <a:endParaRPr sz="1400" b="1" dirty="0">
              <a:solidFill>
                <a:srgbClr val="21212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000" b="1" dirty="0">
                <a:solidFill>
                  <a:schemeClr val="dk1"/>
                </a:solidFill>
                <a:latin typeface="Arial" panose="020B0604020202020204"/>
                <a:ea typeface="Arial" panose="020B0604020202020204"/>
                <a:cs typeface="Arial" panose="020B0604020202020204"/>
                <a:sym typeface="Arial" panose="020B0604020202020204"/>
              </a:rPr>
              <a:t>Conclusions</a:t>
            </a:r>
            <a:r>
              <a:rPr lang="en-GB" dirty="0"/>
              <a:t/>
            </a:r>
            <a:br>
              <a:rPr lang="en-GB" dirty="0"/>
            </a:br>
            <a:endParaRPr lang="en-GB" dirty="0"/>
          </a:p>
        </p:txBody>
      </p:sp>
      <p:sp>
        <p:nvSpPr>
          <p:cNvPr id="208" name="Google Shape;20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panose="020B0604020202020204"/>
              <a:buChar char="•"/>
            </a:pPr>
            <a:r>
              <a:rPr lang="en-US" sz="1400" b="1" i="0" dirty="0">
                <a:solidFill>
                  <a:srgbClr val="0D0D0D"/>
                </a:solidFill>
                <a:effectLst/>
                <a:latin typeface="Söhne"/>
              </a:rPr>
              <a:t>Concluding a car price prediction project involves summarizing the findings, evaluating the model's performance, and suggesting potential areas for improvement or future research</a:t>
            </a: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115000"/>
              </a:lnSpc>
              <a:spcBef>
                <a:spcPts val="0"/>
              </a:spcBef>
              <a:spcAft>
                <a:spcPts val="0"/>
              </a:spcAft>
              <a:buClr>
                <a:schemeClr val="accent2"/>
              </a:buClr>
              <a:buSzPts val="1400"/>
              <a:buFont typeface="Calibri" panose="020F0502020204030204"/>
              <a:buChar char="•"/>
            </a:pPr>
            <a:r>
              <a:rPr lang="en-US" sz="1400" b="1" i="0" dirty="0">
                <a:solidFill>
                  <a:srgbClr val="0D0D0D"/>
                </a:solidFill>
                <a:effectLst/>
                <a:latin typeface="Söhne"/>
              </a:rPr>
              <a:t>summarizing the main findings of your car price prediction project. Highlight the key insights gained from the analysis and model development process.</a:t>
            </a: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spcAft>
                <a:spcPts val="0"/>
              </a:spcAft>
              <a:buClr>
                <a:schemeClr val="accent2"/>
              </a:buClr>
              <a:buSzPts val="1400"/>
              <a:buFont typeface="Arial" panose="020B0604020202020204"/>
              <a:buChar char="•"/>
            </a:pPr>
            <a:r>
              <a:rPr lang="en-US" sz="1400" b="1" i="0" dirty="0">
                <a:solidFill>
                  <a:srgbClr val="0D0D0D"/>
                </a:solidFill>
                <a:effectLst/>
                <a:latin typeface="Söhne"/>
              </a:rPr>
              <a:t>Evaluate the performance of the car price prediction model. Discuss metrics such as accuracy, precision, recall, and F1-score (if applicable</a:t>
            </a:r>
            <a:r>
              <a:rPr lang="en-US" sz="1400" b="0" i="0" dirty="0">
                <a:solidFill>
                  <a:srgbClr val="0D0D0D"/>
                </a:solidFill>
                <a:effectLst/>
                <a:latin typeface="Söhne"/>
              </a:rPr>
              <a:t>).</a:t>
            </a: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92100" algn="l" rtl="0">
              <a:lnSpc>
                <a:spcPct val="115000"/>
              </a:lnSpc>
              <a:spcBef>
                <a:spcPts val="0"/>
              </a:spcBef>
              <a:spcAft>
                <a:spcPts val="0"/>
              </a:spcAft>
              <a:buClr>
                <a:schemeClr val="accent2"/>
              </a:buClr>
              <a:buSzPts val="1000"/>
              <a:buFont typeface="Calibri" panose="020F0502020204030204"/>
              <a:buChar char="•"/>
            </a:pPr>
            <a:r>
              <a:rPr lang="en-US" sz="1400" b="1" i="0" dirty="0">
                <a:solidFill>
                  <a:srgbClr val="0D0D0D"/>
                </a:solidFill>
                <a:effectLst/>
                <a:latin typeface="Söhne"/>
              </a:rPr>
              <a:t>Discuss the most influential factors identified during the analysis. This could include variables such as make, model, year, mileage, condition, location, and features. </a:t>
            </a: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spcAft>
                <a:spcPts val="0"/>
              </a:spcAft>
              <a:buClr>
                <a:schemeClr val="accent2"/>
              </a:buClr>
              <a:buSzPts val="1400"/>
              <a:buFont typeface="Arial" panose="020B0604020202020204"/>
              <a:buChar char="•"/>
            </a:pPr>
            <a:r>
              <a:rPr lang="en-US" sz="1400" b="1" i="0" dirty="0">
                <a:solidFill>
                  <a:srgbClr val="0D0D0D"/>
                </a:solidFill>
                <a:effectLst/>
                <a:latin typeface="Söhne"/>
              </a:rPr>
              <a:t>Acknowledge the limitations of the study. This could include data limitations, model assumptions, or constraints that may have impacted the accuracy or generalizability of the results</a:t>
            </a:r>
            <a:r>
              <a:rPr lang="en-US" sz="1400" b="0" i="0" dirty="0">
                <a:solidFill>
                  <a:srgbClr val="0D0D0D"/>
                </a:solidFill>
                <a:effectLst/>
                <a:latin typeface="Söhne"/>
              </a:rPr>
              <a:t>.</a:t>
            </a:r>
            <a:endParaRPr lang="en-GB"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spcAft>
                <a:spcPts val="0"/>
              </a:spcAft>
              <a:buClr>
                <a:schemeClr val="accent2"/>
              </a:buClr>
              <a:buSzPts val="1400"/>
              <a:buFont typeface="Arial" panose="020B0604020202020204"/>
              <a:buChar char="•"/>
            </a:pPr>
            <a:r>
              <a:rPr lang="en-US" sz="1400" b="1" i="0" dirty="0">
                <a:solidFill>
                  <a:srgbClr val="0D0D0D"/>
                </a:solidFill>
                <a:effectLst/>
                <a:latin typeface="Söhne"/>
              </a:rPr>
              <a:t>Suggest potential avenues for future research or improvements to the car price prediction model</a:t>
            </a:r>
            <a:r>
              <a:rPr lang="en-US" sz="1400" b="0" i="0" dirty="0">
                <a:solidFill>
                  <a:srgbClr val="0D0D0D"/>
                </a:solidFill>
                <a:effectLst/>
                <a:latin typeface="Söhne"/>
              </a:rPr>
              <a:t>.</a:t>
            </a:r>
            <a:endParaRPr lang="en-GB"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15000"/>
              </a:lnSpc>
              <a:spcBef>
                <a:spcPts val="0"/>
              </a:spcBef>
              <a:spcAft>
                <a:spcPts val="0"/>
              </a:spcAft>
              <a:buClr>
                <a:schemeClr val="accent2"/>
              </a:buClr>
              <a:buSzPts val="1400"/>
              <a:buFont typeface="Arial" panose="020B0604020202020204"/>
              <a:buChar char="•"/>
            </a:pPr>
            <a:r>
              <a:rPr lang="en-US" sz="1400" b="1" i="0" dirty="0">
                <a:solidFill>
                  <a:srgbClr val="0D0D0D"/>
                </a:solidFill>
                <a:effectLst/>
                <a:latin typeface="Söhne"/>
              </a:rPr>
              <a:t>Summarize the main takeaways from the project and reiterate its significance. Emphasize the value of accurate price prediction in the automotive industry and the potential benefits of further research in this area.</a:t>
            </a: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0" algn="l" rtl="0">
              <a:lnSpc>
                <a:spcPct val="115000"/>
              </a:lnSpc>
              <a:spcBef>
                <a:spcPts val="0"/>
              </a:spcBef>
              <a:spcAft>
                <a:spcPts val="0"/>
              </a:spcAft>
              <a:buNone/>
            </a:pP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Clr>
                <a:schemeClr val="accent2"/>
              </a:buClr>
              <a:buSzPts val="1800"/>
              <a:buFont typeface="Arial" panose="020B0604020202020204"/>
              <a:buNone/>
            </a:pPr>
            <a:endParaRPr sz="1400" b="1" dirty="0">
              <a:solidFill>
                <a:schemeClr val="accent2"/>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67" name="Google Shape;67;p3"/>
          <p:cNvSpPr txBox="1">
            <a:spLocks noGrp="1"/>
          </p:cNvSpPr>
          <p:nvPr>
            <p:ph type="body" idx="1"/>
          </p:nvPr>
        </p:nvSpPr>
        <p:spPr>
          <a:xfrm>
            <a:off x="211687" y="1209625"/>
            <a:ext cx="8520600" cy="3416400"/>
          </a:xfrm>
          <a:prstGeom prst="rect">
            <a:avLst/>
          </a:prstGeom>
          <a:solidFill>
            <a:srgbClr val="FFFFFF"/>
          </a:solid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accent2"/>
              </a:buClr>
              <a:buSzPts val="1800"/>
              <a:buFont typeface="Noto Sans Symbols"/>
              <a:buNone/>
            </a:pPr>
            <a:r>
              <a:rPr lang="en-GB" sz="1200" b="1" dirty="0">
                <a:solidFill>
                  <a:srgbClr val="0D1117"/>
                </a:solidFill>
                <a:highlight>
                  <a:srgbClr val="FFFFFF"/>
                </a:highlight>
              </a:rPr>
              <a:t>     </a:t>
            </a:r>
            <a:r>
              <a:rPr lang="en-GB"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A Chinese automobile company </a:t>
            </a:r>
            <a:r>
              <a:rPr lang="en-GB" sz="1400" b="1" dirty="0" err="1">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Geely</a:t>
            </a:r>
            <a:r>
              <a:rPr lang="en-GB"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 Auto aspires to enter the US market by setting up their manufacturing unit there and producing cars locally to give competition to their US and European counterparts.</a:t>
            </a:r>
          </a:p>
          <a:p>
            <a:pPr marL="457200" lvl="0" indent="-228600" algn="l" rtl="0">
              <a:lnSpc>
                <a:spcPct val="115000"/>
              </a:lnSpc>
              <a:spcBef>
                <a:spcPts val="0"/>
              </a:spcBef>
              <a:spcAft>
                <a:spcPts val="0"/>
              </a:spcAft>
              <a:buClr>
                <a:schemeClr val="accent2"/>
              </a:buClr>
              <a:buSzPts val="1800"/>
              <a:buFont typeface="Noto Sans Symbols"/>
              <a:buNone/>
            </a:pPr>
            <a:endParaRPr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Clr>
                <a:schemeClr val="accent2"/>
              </a:buClr>
              <a:buSzPts val="1800"/>
              <a:buFont typeface="Noto Sans Symbols"/>
              <a:buNone/>
            </a:pPr>
            <a:r>
              <a:rPr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They have contracted an automobile consulting company to understand the factors on which the pricing of cars depends. Specifically, they want to understand the factors affecting the pricing of cars in the American market, since those may be very different from the Chinese market. The company wants to know:</a:t>
            </a:r>
          </a:p>
          <a:p>
            <a:pPr marL="457200" lvl="0" indent="-228600" algn="l" rtl="0">
              <a:lnSpc>
                <a:spcPct val="115000"/>
              </a:lnSpc>
              <a:spcBef>
                <a:spcPts val="0"/>
              </a:spcBef>
              <a:spcAft>
                <a:spcPts val="0"/>
              </a:spcAft>
              <a:buClr>
                <a:schemeClr val="accent2"/>
              </a:buClr>
              <a:buSzPts val="1800"/>
              <a:buFont typeface="Noto Sans Symbols"/>
              <a:buNone/>
            </a:pPr>
            <a:endParaRPr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Clr>
                <a:schemeClr val="accent2"/>
              </a:buClr>
              <a:buSzPts val="1800"/>
              <a:buFont typeface="Noto Sans Symbols"/>
              <a:buNone/>
            </a:pPr>
            <a:r>
              <a:rPr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Which variables are significant in predicting the price of a car How well those variables describe the price of a car Based on various market surveys, the consulting firm has gathered a large data set of different types of cars across the America market.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1"/>
        <p:cNvGrpSpPr/>
        <p:nvPr/>
      </p:nvGrpSpPr>
      <p:grpSpPr>
        <a:xfrm>
          <a:off x="0" y="0"/>
          <a:ext cx="0" cy="0"/>
          <a:chOff x="0" y="0"/>
          <a:chExt cx="0" cy="0"/>
        </a:xfrm>
      </p:grpSpPr>
      <p:sp>
        <p:nvSpPr>
          <p:cNvPr id="3" name="Text Box 2"/>
          <p:cNvSpPr txBox="1"/>
          <p:nvPr/>
        </p:nvSpPr>
        <p:spPr>
          <a:xfrm>
            <a:off x="1365250" y="609600"/>
            <a:ext cx="6089015" cy="4001135"/>
          </a:xfrm>
          <a:prstGeom prst="rect">
            <a:avLst/>
          </a:prstGeom>
          <a:noFill/>
        </p:spPr>
        <p:txBody>
          <a:bodyPr wrap="square" rtlCol="0">
            <a:noAutofit/>
          </a:bodyPr>
          <a:lstStyle/>
          <a:p>
            <a:endParaRPr lang="en-US"/>
          </a:p>
        </p:txBody>
      </p:sp>
      <p:pic>
        <p:nvPicPr>
          <p:cNvPr id="4" name="Picture 3"/>
          <p:cNvPicPr>
            <a:picLocks noChangeAspect="1"/>
          </p:cNvPicPr>
          <p:nvPr/>
        </p:nvPicPr>
        <p:blipFill>
          <a:blip r:embed="rId3"/>
          <a:stretch>
            <a:fillRect/>
          </a:stretch>
        </p:blipFill>
        <p:spPr>
          <a:xfrm>
            <a:off x="1784350" y="243577"/>
            <a:ext cx="5746115" cy="4161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OBJECTIVE</a:t>
            </a:r>
          </a:p>
        </p:txBody>
      </p:sp>
      <p:sp>
        <p:nvSpPr>
          <p:cNvPr id="78" name="Google Shape;78;p4"/>
          <p:cNvSpPr txBox="1">
            <a:spLocks noGrp="1"/>
          </p:cNvSpPr>
          <p:nvPr>
            <p:ph type="body" idx="1"/>
          </p:nvPr>
        </p:nvSpPr>
        <p:spPr>
          <a:xfrm>
            <a:off x="21431" y="863550"/>
            <a:ext cx="8918025" cy="3416400"/>
          </a:xfrm>
          <a:prstGeom prst="rect">
            <a:avLst/>
          </a:prstGeom>
          <a:noFill/>
          <a:ln>
            <a:noFill/>
          </a:ln>
        </p:spPr>
        <p:txBody>
          <a:bodyPr spcFirstLastPara="1" wrap="square" lIns="91425" tIns="91425" rIns="91425" bIns="91425" anchor="ctr" anchorCtr="0">
            <a:noAutofit/>
          </a:bodyPr>
          <a:lstStyle/>
          <a:p>
            <a:pPr marL="457200" lvl="0" indent="-228600" algn="l" rtl="0">
              <a:lnSpc>
                <a:spcPct val="115000"/>
              </a:lnSpc>
              <a:spcBef>
                <a:spcPts val="0"/>
              </a:spcBef>
              <a:spcAft>
                <a:spcPts val="0"/>
              </a:spcAft>
              <a:buSzPts val="1800"/>
              <a:buNone/>
            </a:pPr>
            <a:r>
              <a:rPr lang="en-GB" sz="1400" dirty="0">
                <a:solidFill>
                  <a:srgbClr val="0D1117"/>
                </a:solidFill>
                <a:highlight>
                  <a:srgbClr val="FFFFFF"/>
                </a:highlight>
              </a:rPr>
              <a:t>     </a:t>
            </a:r>
            <a:r>
              <a:rPr lang="en-GB"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The objective of the project is to perform an exploratory data analysis, data pre-processing, data cleaning and at the end, apply different Data Visualization techniques to get the meaningful insight from the given data. This project aims applying some amazing Python Libraries like as </a:t>
            </a:r>
            <a:r>
              <a:rPr lang="en-IN" altLang="en-GB"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matplotlib , seaborn</a:t>
            </a:r>
            <a:r>
              <a:rPr lang="en-GB"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rPr>
              <a:t> which will give a boost to our visual understanding of the data.</a:t>
            </a:r>
            <a:endParaRPr sz="1400" b="1" dirty="0">
              <a:solidFill>
                <a:srgbClr val="0D1117"/>
              </a:solidFill>
              <a:highlight>
                <a:srgbClr val="FFFFFF"/>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15f6a0e2566_1_4"/>
          <p:cNvSpPr txBox="1">
            <a:spLocks noGrp="1"/>
          </p:cNvSpPr>
          <p:nvPr>
            <p:ph type="title"/>
          </p:nvPr>
        </p:nvSpPr>
        <p:spPr>
          <a:xfrm>
            <a:off x="254550" y="34501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Tools Used</a:t>
            </a:r>
            <a:endParaRPr sz="2400" b="1" dirty="0">
              <a:latin typeface="Calibri" panose="020F0502020204030204" pitchFamily="34" charset="0"/>
              <a:ea typeface="Calibri" panose="020F0502020204030204" pitchFamily="34" charset="0"/>
              <a:cs typeface="Calibri" panose="020F0502020204030204" pitchFamily="34" charset="0"/>
            </a:endParaRPr>
          </a:p>
        </p:txBody>
      </p:sp>
      <p:sp>
        <p:nvSpPr>
          <p:cNvPr id="84" name="Google Shape;84;g15f6a0e2566_1_4"/>
          <p:cNvSpPr txBox="1">
            <a:spLocks noGrp="1"/>
          </p:cNvSpPr>
          <p:nvPr>
            <p:ph type="body" idx="1"/>
          </p:nvPr>
        </p:nvSpPr>
        <p:spPr>
          <a:xfrm>
            <a:off x="623400" y="1802556"/>
            <a:ext cx="8334863" cy="2090788"/>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274"/>
              <a:buChar char="●"/>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Google </a:t>
            </a:r>
            <a:r>
              <a:rPr lang="en-GB" sz="1400" b="1" dirty="0" err="1">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colab</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is used as IDE.</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17500" algn="l" rtl="0">
              <a:lnSpc>
                <a:spcPct val="115000"/>
              </a:lnSpc>
              <a:spcBef>
                <a:spcPts val="0"/>
              </a:spcBef>
              <a:spcAft>
                <a:spcPts val="0"/>
              </a:spcAft>
              <a:buClr>
                <a:srgbClr val="000000"/>
              </a:buClr>
              <a:buSzPts val="1274"/>
              <a:buChar char="●"/>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Pandas and NumPy are used for Data Manipulation &amp; Pre-processing and Mathematical functions respectively.</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17500" algn="l" rtl="0">
              <a:lnSpc>
                <a:spcPct val="115000"/>
              </a:lnSpc>
              <a:spcBef>
                <a:spcPts val="0"/>
              </a:spcBef>
              <a:spcAft>
                <a:spcPts val="0"/>
              </a:spcAft>
              <a:buClr>
                <a:srgbClr val="000000"/>
              </a:buClr>
              <a:buSzPts val="1274"/>
              <a:buChar char="●"/>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Exploratory data analysis is automated by data prep.</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17500" algn="l" rtl="0">
              <a:lnSpc>
                <a:spcPct val="115000"/>
              </a:lnSpc>
              <a:spcBef>
                <a:spcPts val="0"/>
              </a:spcBef>
              <a:spcAft>
                <a:spcPts val="0"/>
              </a:spcAft>
              <a:buClr>
                <a:srgbClr val="000000"/>
              </a:buClr>
              <a:buSzPts val="1274"/>
              <a:buChar char="●"/>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For visualization of the plots, Matplotlib, Seaborn are used.</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17500" algn="l" rtl="0">
              <a:lnSpc>
                <a:spcPct val="115000"/>
              </a:lnSpc>
              <a:spcBef>
                <a:spcPts val="0"/>
              </a:spcBef>
              <a:spcAft>
                <a:spcPts val="0"/>
              </a:spcAft>
              <a:buClr>
                <a:srgbClr val="000000"/>
              </a:buClr>
              <a:buSzPts val="1274"/>
              <a:buChar char="●"/>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GitHub is used as version control system</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15000"/>
              </a:lnSpc>
              <a:spcBef>
                <a:spcPts val="1200"/>
              </a:spcBef>
              <a:spcAft>
                <a:spcPts val="0"/>
              </a:spcAft>
              <a:buSzPts val="1800"/>
              <a:buNone/>
            </a:pPr>
            <a:endParaRPr sz="1900" dirty="0">
              <a:solidFill>
                <a:srgbClr val="00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DATA SUMMARY</a:t>
            </a:r>
          </a:p>
        </p:txBody>
      </p:sp>
      <p:sp>
        <p:nvSpPr>
          <p:cNvPr id="90" name="Google Shape;90;p5"/>
          <p:cNvSpPr txBox="1">
            <a:spLocks noGrp="1"/>
          </p:cNvSpPr>
          <p:nvPr>
            <p:ph type="body" idx="1"/>
          </p:nvPr>
        </p:nvSpPr>
        <p:spPr>
          <a:xfrm>
            <a:off x="6579393" y="1028130"/>
            <a:ext cx="2252907" cy="2014538"/>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r>
              <a:rPr lang="en-GB" sz="1400" b="1" u="sng" dirty="0">
                <a:solidFill>
                  <a:schemeClr val="dk1"/>
                </a:solidFill>
                <a:latin typeface="Calibri" panose="020F0502020204030204"/>
                <a:ea typeface="Calibri" panose="020F0502020204030204"/>
                <a:cs typeface="Calibri" panose="020F0502020204030204"/>
                <a:sym typeface="Calibri" panose="020F0502020204030204"/>
              </a:rPr>
              <a:t>Categorical Data</a:t>
            </a:r>
          </a:p>
          <a:p>
            <a:pPr marL="457200" lvl="0" indent="-228600" algn="l" rtl="0">
              <a:lnSpc>
                <a:spcPct val="115000"/>
              </a:lnSpc>
              <a:spcBef>
                <a:spcPts val="0"/>
              </a:spcBef>
              <a:spcAft>
                <a:spcPts val="0"/>
              </a:spcAft>
              <a:buSzPts val="1800"/>
              <a:buNone/>
            </a:pPr>
            <a:endParaRPr sz="1400" u="sng"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SzPts val="1800"/>
              <a:buNone/>
            </a:pPr>
            <a:r>
              <a:rPr lang="en-GB" sz="1400" b="1" dirty="0">
                <a:solidFill>
                  <a:schemeClr val="accent2"/>
                </a:solidFill>
                <a:latin typeface="Calibri" panose="020F0502020204030204"/>
                <a:ea typeface="Calibri" panose="020F0502020204030204"/>
                <a:cs typeface="Calibri" panose="020F0502020204030204"/>
                <a:sym typeface="Calibri" panose="020F0502020204030204"/>
              </a:rPr>
              <a:t>1.</a:t>
            </a:r>
            <a:r>
              <a:rPr lang="en-IN" altLang="en-GB" sz="1400" b="1" dirty="0" err="1">
                <a:solidFill>
                  <a:schemeClr val="accent2"/>
                </a:solidFill>
                <a:latin typeface="Calibri" panose="020F0502020204030204"/>
                <a:ea typeface="Calibri" panose="020F0502020204030204"/>
                <a:cs typeface="Calibri" panose="020F0502020204030204"/>
                <a:sym typeface="Calibri" panose="020F0502020204030204"/>
              </a:rPr>
              <a:t>FuelType</a:t>
            </a:r>
            <a:endParaRPr lang="en-GB"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SzPts val="1800"/>
              <a:buNone/>
            </a:pPr>
            <a:r>
              <a:rPr lang="en-GB" sz="1400" b="1" dirty="0">
                <a:solidFill>
                  <a:schemeClr val="accent2"/>
                </a:solidFill>
                <a:latin typeface="Calibri" panose="020F0502020204030204"/>
                <a:ea typeface="Calibri" panose="020F0502020204030204"/>
                <a:cs typeface="Calibri" panose="020F0502020204030204"/>
                <a:sym typeface="Calibri" panose="020F0502020204030204"/>
              </a:rPr>
              <a:t>2.</a:t>
            </a:r>
            <a:r>
              <a:rPr lang="en-IN" altLang="en-GB" sz="1400" b="1" dirty="0" err="1">
                <a:solidFill>
                  <a:schemeClr val="accent2"/>
                </a:solidFill>
                <a:latin typeface="Calibri" panose="020F0502020204030204"/>
                <a:ea typeface="Calibri" panose="020F0502020204030204"/>
                <a:cs typeface="Calibri" panose="020F0502020204030204"/>
                <a:sym typeface="Calibri" panose="020F0502020204030204"/>
              </a:rPr>
              <a:t>DoorNumber</a:t>
            </a:r>
            <a:endParaRPr lang="en-GB"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SzPts val="1800"/>
              <a:buNone/>
            </a:pPr>
            <a:r>
              <a:rPr lang="en-GB" sz="1400" b="1" dirty="0">
                <a:solidFill>
                  <a:schemeClr val="accent2"/>
                </a:solidFill>
                <a:latin typeface="Calibri" panose="020F0502020204030204"/>
                <a:ea typeface="Calibri" panose="020F0502020204030204"/>
                <a:cs typeface="Calibri" panose="020F0502020204030204"/>
                <a:sym typeface="Calibri" panose="020F0502020204030204"/>
              </a:rPr>
              <a:t>3.</a:t>
            </a:r>
            <a:r>
              <a:rPr lang="en-IN" altLang="en-GB" sz="1400" b="1" dirty="0" err="1">
                <a:solidFill>
                  <a:schemeClr val="accent2"/>
                </a:solidFill>
                <a:latin typeface="Calibri" panose="020F0502020204030204"/>
                <a:ea typeface="Calibri" panose="020F0502020204030204"/>
                <a:cs typeface="Calibri" panose="020F0502020204030204"/>
                <a:sym typeface="Calibri" panose="020F0502020204030204"/>
              </a:rPr>
              <a:t>Fuelsystem</a:t>
            </a:r>
            <a:endParaRPr lang="en-GB" sz="1400" b="1" dirty="0">
              <a:solidFill>
                <a:schemeClr val="accent2"/>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15000"/>
              </a:lnSpc>
              <a:spcBef>
                <a:spcPts val="0"/>
              </a:spcBef>
              <a:spcAft>
                <a:spcPts val="0"/>
              </a:spcAft>
              <a:buSzPts val="1800"/>
              <a:buNone/>
            </a:pPr>
            <a:r>
              <a:rPr lang="en-GB" sz="1400" b="1" dirty="0">
                <a:solidFill>
                  <a:schemeClr val="accent2"/>
                </a:solidFill>
                <a:latin typeface="Calibri" panose="020F0502020204030204"/>
                <a:ea typeface="Calibri" panose="020F0502020204030204"/>
                <a:cs typeface="Calibri" panose="020F0502020204030204"/>
                <a:sym typeface="Calibri" panose="020F0502020204030204"/>
              </a:rPr>
              <a:t>4.</a:t>
            </a:r>
            <a:r>
              <a:rPr lang="en-IN" altLang="en-GB" sz="1400" b="1" dirty="0" err="1">
                <a:solidFill>
                  <a:schemeClr val="accent2"/>
                </a:solidFill>
                <a:latin typeface="Calibri" panose="020F0502020204030204"/>
                <a:ea typeface="Calibri" panose="020F0502020204030204"/>
                <a:cs typeface="Calibri" panose="020F0502020204030204"/>
                <a:sym typeface="Calibri" panose="020F0502020204030204"/>
              </a:rPr>
              <a:t>EngineType</a:t>
            </a:r>
            <a:endParaRPr lang="en-IN" altLang="en-GB" sz="1400" b="1" u="sng" dirty="0">
              <a:solidFill>
                <a:schemeClr val="accent2"/>
              </a:solidFill>
              <a:latin typeface="Calibri" panose="020F0502020204030204"/>
              <a:ea typeface="Calibri" panose="020F0502020204030204"/>
              <a:cs typeface="Calibri" panose="020F0502020204030204"/>
              <a:sym typeface="Calibri" panose="020F0502020204030204"/>
            </a:endParaRPr>
          </a:p>
        </p:txBody>
      </p:sp>
      <p:cxnSp>
        <p:nvCxnSpPr>
          <p:cNvPr id="91" name="Google Shape;91;p5"/>
          <p:cNvCxnSpPr/>
          <p:nvPr/>
        </p:nvCxnSpPr>
        <p:spPr>
          <a:xfrm rot="10800000" flipH="1">
            <a:off x="5472112" y="1706793"/>
            <a:ext cx="928800" cy="551700"/>
          </a:xfrm>
          <a:prstGeom prst="bentConnector3">
            <a:avLst>
              <a:gd name="adj1" fmla="val 50000"/>
            </a:avLst>
          </a:prstGeom>
          <a:noFill/>
          <a:ln w="43175" cap="flat" cmpd="sng">
            <a:solidFill>
              <a:srgbClr val="5E7177"/>
            </a:solidFill>
            <a:prstDash val="solid"/>
            <a:round/>
            <a:headEnd type="none" w="sm" len="sm"/>
            <a:tailEnd type="triangle" w="med" len="med"/>
          </a:ln>
        </p:spPr>
      </p:cxnSp>
      <p:cxnSp>
        <p:nvCxnSpPr>
          <p:cNvPr id="92" name="Google Shape;92;p5"/>
          <p:cNvCxnSpPr/>
          <p:nvPr/>
        </p:nvCxnSpPr>
        <p:spPr>
          <a:xfrm rot="10800000">
            <a:off x="3056927" y="2571886"/>
            <a:ext cx="1066800" cy="941700"/>
          </a:xfrm>
          <a:prstGeom prst="bentConnector3">
            <a:avLst>
              <a:gd name="adj1" fmla="val 48660"/>
            </a:avLst>
          </a:prstGeom>
          <a:noFill/>
          <a:ln w="43175" cap="flat" cmpd="sng">
            <a:solidFill>
              <a:srgbClr val="5E7177"/>
            </a:solidFill>
            <a:prstDash val="solid"/>
            <a:round/>
            <a:headEnd type="none" w="sm" len="sm"/>
            <a:tailEnd type="triangle" w="med" len="med"/>
          </a:ln>
        </p:spPr>
      </p:cxnSp>
      <p:sp>
        <p:nvSpPr>
          <p:cNvPr id="93" name="Google Shape;93;p5"/>
          <p:cNvSpPr/>
          <p:nvPr/>
        </p:nvSpPr>
        <p:spPr>
          <a:xfrm>
            <a:off x="942974" y="1514376"/>
            <a:ext cx="2332429"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sng" strike="noStrike" cap="none" dirty="0">
                <a:solidFill>
                  <a:schemeClr val="dk1"/>
                </a:solidFill>
                <a:latin typeface="Calibri" panose="020F0502020204030204"/>
                <a:ea typeface="Calibri" panose="020F0502020204030204"/>
                <a:cs typeface="Calibri" panose="020F0502020204030204"/>
                <a:sym typeface="Calibri" panose="020F0502020204030204"/>
              </a:rPr>
              <a:t>Numerical Data</a:t>
            </a:r>
          </a:p>
          <a:p>
            <a:pPr marL="0" marR="0" lvl="0" indent="0" algn="l" rtl="0">
              <a:lnSpc>
                <a:spcPct val="100000"/>
              </a:lnSpc>
              <a:spcBef>
                <a:spcPts val="0"/>
              </a:spcBef>
              <a:spcAft>
                <a:spcPts val="0"/>
              </a:spcAft>
              <a:buClr>
                <a:srgbClr val="000000"/>
              </a:buClr>
              <a:buSzPts val="1600"/>
              <a:buFont typeface="Arial" panose="020B0604020202020204"/>
              <a:buNone/>
            </a:pPr>
            <a:endParaRPr sz="1600" b="0" i="0" u="sng" strike="noStrike" cap="none" dirty="0">
              <a:solidFill>
                <a:schemeClr val="accent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1.</a:t>
            </a:r>
            <a:r>
              <a:rPr lang="en-IN" altLang="en-GB" b="1" i="0" u="none" strike="noStrike" cap="none" dirty="0" err="1" smtClean="0">
                <a:solidFill>
                  <a:srgbClr val="000000"/>
                </a:solidFill>
                <a:latin typeface="Calibri" panose="020F0502020204030204"/>
                <a:ea typeface="Calibri" panose="020F0502020204030204"/>
                <a:cs typeface="Calibri" panose="020F0502020204030204"/>
                <a:sym typeface="Calibri" panose="020F0502020204030204"/>
              </a:rPr>
              <a:t>DoorNumber</a:t>
            </a:r>
            <a:endPar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2.</a:t>
            </a:r>
            <a:r>
              <a:rPr lang="en-IN" altLang="en-GB" b="1" i="0" u="none" strike="noStrike" cap="none" dirty="0" err="1" smtClean="0">
                <a:solidFill>
                  <a:srgbClr val="000000"/>
                </a:solidFill>
                <a:latin typeface="Calibri" panose="020F0502020204030204"/>
                <a:ea typeface="Calibri" panose="020F0502020204030204"/>
                <a:cs typeface="Calibri" panose="020F0502020204030204"/>
                <a:sym typeface="Calibri" panose="020F0502020204030204"/>
              </a:rPr>
              <a:t>CarLength</a:t>
            </a:r>
            <a:endPar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3.</a:t>
            </a:r>
            <a:r>
              <a:rPr lang="en-IN" alt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P</a:t>
            </a: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rice</a:t>
            </a: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4.</a:t>
            </a:r>
            <a:r>
              <a:rPr lang="en-IN" altLang="en-GB" b="1" i="0" u="none" strike="noStrike" cap="none" dirty="0" err="1" smtClean="0">
                <a:solidFill>
                  <a:srgbClr val="000000"/>
                </a:solidFill>
                <a:latin typeface="Calibri" panose="020F0502020204030204"/>
                <a:ea typeface="Calibri" panose="020F0502020204030204"/>
                <a:cs typeface="Calibri" panose="020F0502020204030204"/>
                <a:sym typeface="Calibri" panose="020F0502020204030204"/>
              </a:rPr>
              <a:t>HorsePower</a:t>
            </a:r>
            <a:endPar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5</a:t>
            </a:r>
            <a:r>
              <a:rPr lang="en-IN" altLang="en-GB" b="1" i="0" u="none" strike="noStrike" cap="none" dirty="0" smtClean="0">
                <a:solidFill>
                  <a:srgbClr val="000000"/>
                </a:solidFill>
                <a:latin typeface="Calibri" panose="020F0502020204030204"/>
                <a:ea typeface="Calibri" panose="020F0502020204030204"/>
                <a:cs typeface="Calibri" panose="020F0502020204030204"/>
                <a:sym typeface="Calibri" panose="020F0502020204030204"/>
              </a:rPr>
              <a:t>.</a:t>
            </a:r>
            <a:r>
              <a:rPr lang="en-IN" altLang="en-GB" b="1" i="0" u="none" strike="noStrike" cap="none" dirty="0" err="1" smtClean="0">
                <a:solidFill>
                  <a:srgbClr val="000000"/>
                </a:solidFill>
                <a:latin typeface="Calibri" panose="020F0502020204030204"/>
                <a:ea typeface="Calibri" panose="020F0502020204030204"/>
                <a:cs typeface="Calibri" panose="020F0502020204030204"/>
                <a:sym typeface="Calibri" panose="020F0502020204030204"/>
              </a:rPr>
              <a:t>carLength</a:t>
            </a:r>
            <a:endPar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6.</a:t>
            </a:r>
            <a:r>
              <a:rPr lang="en-IN" altLang="en-GB" b="1" i="0" u="none" strike="noStrike" cap="none" dirty="0" err="1" smtClean="0">
                <a:solidFill>
                  <a:srgbClr val="000000"/>
                </a:solidFill>
                <a:latin typeface="Calibri" panose="020F0502020204030204"/>
                <a:ea typeface="Calibri" panose="020F0502020204030204"/>
                <a:cs typeface="Calibri" panose="020F0502020204030204"/>
                <a:sym typeface="Calibri" panose="020F0502020204030204"/>
              </a:rPr>
              <a:t>CarWidth</a:t>
            </a:r>
            <a:r>
              <a:rPr lang="en-GB" b="1" i="0" u="none" strike="noStrike" cap="none" dirty="0" smtClean="0">
                <a:solidFill>
                  <a:srgbClr val="000000"/>
                </a:solidFill>
                <a:latin typeface="Calibri" panose="020F0502020204030204"/>
                <a:ea typeface="Calibri" panose="020F0502020204030204"/>
                <a:cs typeface="Calibri" panose="020F0502020204030204"/>
                <a:sym typeface="Calibri" panose="020F0502020204030204"/>
              </a:rPr>
              <a:t> </a:t>
            </a:r>
            <a:endPar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7.</a:t>
            </a:r>
            <a:r>
              <a:rPr lang="en-IN" altLang="en-GB" b="1" i="0" u="none" strike="noStrike" cap="none" dirty="0" err="1">
                <a:solidFill>
                  <a:srgbClr val="000000"/>
                </a:solidFill>
                <a:latin typeface="Calibri" panose="020F0502020204030204"/>
                <a:ea typeface="Calibri" panose="020F0502020204030204"/>
                <a:cs typeface="Calibri" panose="020F0502020204030204"/>
                <a:sym typeface="Calibri" panose="020F0502020204030204"/>
              </a:rPr>
              <a:t>CarHeight</a:t>
            </a: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 </a:t>
            </a:r>
          </a:p>
          <a:p>
            <a:pPr marL="0" marR="0" lvl="0" indent="0" algn="l" rtl="0">
              <a:lnSpc>
                <a:spcPct val="100000"/>
              </a:lnSpc>
              <a:spcBef>
                <a:spcPts val="0"/>
              </a:spcBef>
              <a:spcAft>
                <a:spcPts val="0"/>
              </a:spcAft>
              <a:buNone/>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8.</a:t>
            </a:r>
            <a:r>
              <a:rPr lang="en-IN" altLang="en-GB" b="1" i="0" u="none" strike="noStrike" cap="none" dirty="0" err="1">
                <a:solidFill>
                  <a:srgbClr val="000000"/>
                </a:solidFill>
                <a:latin typeface="Calibri" panose="020F0502020204030204"/>
                <a:ea typeface="Calibri" panose="020F0502020204030204"/>
                <a:cs typeface="Calibri" panose="020F0502020204030204"/>
                <a:sym typeface="Calibri" panose="020F0502020204030204"/>
              </a:rPr>
              <a:t>CylinderNumber</a:t>
            </a:r>
            <a:endParaRPr b="1" i="0" u="none" strike="noStrike" cap="none" dirty="0">
              <a:solidFill>
                <a:schemeClr val="accent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4" name="Google Shape;94;p5"/>
          <p:cNvCxnSpPr/>
          <p:nvPr/>
        </p:nvCxnSpPr>
        <p:spPr>
          <a:xfrm>
            <a:off x="4800598" y="3499260"/>
            <a:ext cx="1600200" cy="341100"/>
          </a:xfrm>
          <a:prstGeom prst="bentConnector3">
            <a:avLst>
              <a:gd name="adj1" fmla="val 50000"/>
            </a:avLst>
          </a:prstGeom>
          <a:noFill/>
          <a:ln w="43175" cap="flat" cmpd="sng">
            <a:solidFill>
              <a:srgbClr val="5E7177"/>
            </a:solidFill>
            <a:prstDash val="solid"/>
            <a:round/>
            <a:headEnd type="none" w="sm" len="sm"/>
            <a:tailEnd type="triangle" w="med" len="med"/>
          </a:ln>
        </p:spPr>
      </p:cxnSp>
      <p:sp>
        <p:nvSpPr>
          <p:cNvPr id="95" name="Google Shape;95;p5"/>
          <p:cNvSpPr/>
          <p:nvPr/>
        </p:nvSpPr>
        <p:spPr>
          <a:xfrm>
            <a:off x="6815136" y="3391813"/>
            <a:ext cx="1385890"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sng" strike="noStrike" cap="none" dirty="0">
                <a:solidFill>
                  <a:schemeClr val="dk1"/>
                </a:solidFill>
                <a:latin typeface="Calibri" panose="020F0502020204030204"/>
                <a:ea typeface="Calibri" panose="020F0502020204030204"/>
                <a:cs typeface="Calibri" panose="020F0502020204030204"/>
                <a:sym typeface="Calibri" panose="020F0502020204030204"/>
              </a:rPr>
              <a:t>Unique Data</a:t>
            </a:r>
          </a:p>
          <a:p>
            <a:pPr marL="0" marR="0" lvl="0" indent="0" algn="l" rtl="0">
              <a:lnSpc>
                <a:spcPct val="100000"/>
              </a:lnSpc>
              <a:spcBef>
                <a:spcPts val="0"/>
              </a:spcBef>
              <a:spcAft>
                <a:spcPts val="0"/>
              </a:spcAft>
              <a:buClr>
                <a:srgbClr val="000000"/>
              </a:buClr>
              <a:buSzPts val="1400"/>
              <a:buFont typeface="Arial" panose="020B0604020202020204"/>
              <a:buNone/>
            </a:pPr>
            <a:endParaRPr sz="14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b="1" i="0" u="none" strike="noStrike" cap="none" dirty="0">
                <a:solidFill>
                  <a:schemeClr val="accent2"/>
                </a:solidFill>
                <a:latin typeface="Calibri" panose="020F0502020204030204"/>
                <a:ea typeface="Calibri" panose="020F0502020204030204"/>
                <a:cs typeface="Calibri" panose="020F0502020204030204"/>
                <a:sym typeface="Calibri" panose="020F0502020204030204"/>
              </a:rPr>
              <a:t>1.</a:t>
            </a:r>
            <a:r>
              <a:rPr lang="en-IN" altLang="en-GB" b="1" i="0" u="none" strike="noStrike" cap="none" dirty="0">
                <a:solidFill>
                  <a:schemeClr val="accent2"/>
                </a:solidFill>
                <a:latin typeface="Calibri" panose="020F0502020204030204"/>
                <a:ea typeface="Calibri" panose="020F0502020204030204"/>
                <a:cs typeface="Calibri" panose="020F0502020204030204"/>
                <a:sym typeface="Calibri" panose="020F0502020204030204"/>
              </a:rPr>
              <a:t>Car</a:t>
            </a:r>
            <a:r>
              <a:rPr lang="en-GB" b="1" i="0" u="none" strike="noStrike" cap="none" dirty="0">
                <a:solidFill>
                  <a:schemeClr val="accent2"/>
                </a:solidFill>
                <a:latin typeface="Calibri" panose="020F0502020204030204"/>
                <a:ea typeface="Calibri" panose="020F0502020204030204"/>
                <a:cs typeface="Calibri" panose="020F0502020204030204"/>
                <a:sym typeface="Calibri" panose="020F0502020204030204"/>
              </a:rPr>
              <a:t>_id</a:t>
            </a:r>
            <a:endParaRPr b="1" i="0" u="none" strike="noStrike" cap="none" dirty="0">
              <a:solidFill>
                <a:schemeClr val="accent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96" name="Google Shape;96;p5" descr="Release notes"/>
          <p:cNvPicPr preferRelativeResize="0"/>
          <p:nvPr/>
        </p:nvPicPr>
        <p:blipFill rotWithShape="1">
          <a:blip r:embed="rId3"/>
          <a:srcRect/>
          <a:stretch>
            <a:fillRect/>
          </a:stretch>
        </p:blipFill>
        <p:spPr>
          <a:xfrm>
            <a:off x="3802258" y="1888528"/>
            <a:ext cx="2014538" cy="20145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DATA SUMMARY</a:t>
            </a:r>
            <a:endParaRPr sz="2400" dirty="0">
              <a:latin typeface="Calibri" panose="020F0502020204030204" pitchFamily="34" charset="0"/>
              <a:ea typeface="Calibri" panose="020F0502020204030204" pitchFamily="34" charset="0"/>
              <a:cs typeface="Calibri" panose="020F0502020204030204" pitchFamily="34" charset="0"/>
            </a:endParaRPr>
          </a:p>
        </p:txBody>
      </p:sp>
      <p:sp>
        <p:nvSpPr>
          <p:cNvPr id="104" name="Google Shape;104;p6"/>
          <p:cNvSpPr/>
          <p:nvPr/>
        </p:nvSpPr>
        <p:spPr>
          <a:xfrm>
            <a:off x="257175" y="1028181"/>
            <a:ext cx="8575125" cy="340053"/>
          </a:xfrm>
          <a:prstGeom prst="rect">
            <a:avLst/>
          </a:prstGeom>
          <a:noFill/>
          <a:ln>
            <a:noFill/>
          </a:ln>
        </p:spPr>
        <p:txBody>
          <a:bodyPr spcFirstLastPara="1" wrap="square" lIns="91425" tIns="45700" rIns="91425" bIns="45700" anchor="t" anchorCtr="0">
            <a:spAutoFit/>
          </a:bodyPr>
          <a:lstStyle/>
          <a:p>
            <a:pPr marL="457200" marR="0" lvl="0" indent="-342900" algn="l" rtl="0">
              <a:lnSpc>
                <a:spcPct val="115000"/>
              </a:lnSpc>
              <a:spcBef>
                <a:spcPts val="0"/>
              </a:spcBef>
              <a:spcAft>
                <a:spcPts val="0"/>
              </a:spcAft>
              <a:buClr>
                <a:schemeClr val="accent2"/>
              </a:buClr>
              <a:buSzPts val="924"/>
              <a:buFont typeface="Arial" panose="020B0604020202020204"/>
              <a:buChar char="●"/>
            </a:pP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This is the Car price prediction dataset. In the below table it</a:t>
            </a:r>
            <a:r>
              <a:rPr lang="en-GB" b="1" dirty="0">
                <a:latin typeface="Calibri" panose="020F0502020204030204"/>
                <a:ea typeface="Calibri" panose="020F0502020204030204"/>
                <a:cs typeface="Calibri" panose="020F0502020204030204"/>
                <a:sym typeface="Calibri" panose="020F0502020204030204"/>
              </a:rPr>
              <a:t> s</a:t>
            </a:r>
            <a:r>
              <a:rPr lang="en-GB" b="1"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hows the top and bottom 5 rows respectively</a:t>
            </a:r>
          </a:p>
        </p:txBody>
      </p:sp>
      <p:pic>
        <p:nvPicPr>
          <p:cNvPr id="4" name="Picture 3"/>
          <p:cNvPicPr>
            <a:picLocks noChangeAspect="1"/>
          </p:cNvPicPr>
          <p:nvPr/>
        </p:nvPicPr>
        <p:blipFill>
          <a:blip r:embed="rId3"/>
          <a:stretch>
            <a:fillRect/>
          </a:stretch>
        </p:blipFill>
        <p:spPr>
          <a:xfrm>
            <a:off x="256540" y="1477645"/>
            <a:ext cx="8719185" cy="3133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311700" y="445025"/>
            <a:ext cx="8126056"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dirty="0">
                <a:latin typeface="Calibri" panose="020F0502020204030204" pitchFamily="34" charset="0"/>
                <a:ea typeface="Calibri" panose="020F0502020204030204" pitchFamily="34" charset="0"/>
                <a:cs typeface="Calibri" panose="020F0502020204030204" pitchFamily="34" charset="0"/>
              </a:rPr>
              <a:t>FEATURES DESCRIPTION</a:t>
            </a:r>
            <a:endParaRPr sz="2400" dirty="0">
              <a:latin typeface="Calibri" panose="020F0502020204030204" pitchFamily="34" charset="0"/>
              <a:ea typeface="Calibri" panose="020F0502020204030204" pitchFamily="34" charset="0"/>
              <a:cs typeface="Calibri" panose="020F0502020204030204" pitchFamily="34" charset="0"/>
            </a:endParaRPr>
          </a:p>
        </p:txBody>
      </p:sp>
      <p:sp>
        <p:nvSpPr>
          <p:cNvPr id="110" name="Google Shape;110;p7"/>
          <p:cNvSpPr txBox="1">
            <a:spLocks noGrp="1"/>
          </p:cNvSpPr>
          <p:nvPr>
            <p:ph type="body" idx="1"/>
          </p:nvPr>
        </p:nvSpPr>
        <p:spPr>
          <a:xfrm>
            <a:off x="257090" y="930550"/>
            <a:ext cx="8520600" cy="37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a:t>
            </a:r>
            <a:r>
              <a:rPr 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id</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Unique for each </a:t>
            </a:r>
            <a:r>
              <a:rPr lang="en-IN" alt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Car</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CarN</a:t>
            </a:r>
            <a:r>
              <a:rPr 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ame</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Name of the </a:t>
            </a:r>
            <a:r>
              <a:rPr lang="en-IN" alt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car</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FuelType</a:t>
            </a:r>
            <a:r>
              <a:rPr lang="en-IN" alt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IN" altLang="en-GB" sz="1400" b="1" dirty="0">
                <a:solidFill>
                  <a:schemeClr val="accent2"/>
                </a:solidFill>
                <a:highlight>
                  <a:srgbClr val="FFFFFF"/>
                </a:highlight>
                <a:latin typeface="Calibri" panose="020F0502020204030204"/>
                <a:ea typeface="Calibri" panose="020F0502020204030204"/>
                <a:cs typeface="Calibri" panose="020F0502020204030204"/>
                <a:sym typeface="Calibri" panose="020F0502020204030204"/>
              </a:rPr>
              <a:t>: type of fuel in car</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H</a:t>
            </a: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orsePower</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a:t>
            </a:r>
            <a:r>
              <a:rPr lang="en-IN" alt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power produced by engine</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DoorNumber</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a:t>
            </a:r>
            <a:r>
              <a:rPr lang="en-IN" alt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Number of doors a car have</a:t>
            </a: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EngineSize</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a:t>
            </a:r>
            <a:r>
              <a:rPr lang="en-IN" alt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Size of the engine</a:t>
            </a:r>
          </a:p>
          <a:p>
            <a:pPr marL="0" lvl="0" indent="0" algn="l" rtl="0">
              <a:spcBef>
                <a:spcPts val="0"/>
              </a:spcBef>
              <a:spcAft>
                <a:spcPts val="0"/>
              </a:spcAft>
              <a:buNone/>
            </a:pPr>
            <a:endParaRPr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alt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C</a:t>
            </a:r>
            <a:r>
              <a:rPr lang="en-GB" sz="1400" b="1" dirty="0" err="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ylinder</a:t>
            </a:r>
            <a:r>
              <a:rPr lang="en-IN" alt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N</a:t>
            </a:r>
            <a:r>
              <a:rPr lang="en-GB" sz="1400" b="1"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umber  </a:t>
            </a:r>
            <a:r>
              <a:rPr lang="en-GB" sz="1400" b="1" dirty="0">
                <a:solidFill>
                  <a:srgbClr val="000000"/>
                </a:solidFill>
                <a:highlight>
                  <a:srgbClr val="FFFFFF"/>
                </a:highlight>
                <a:latin typeface="Calibri" panose="020F0502020204030204"/>
                <a:ea typeface="Calibri" panose="020F0502020204030204"/>
                <a:cs typeface="Calibri" panose="020F0502020204030204"/>
                <a:sym typeface="Calibri" panose="020F0502020204030204"/>
              </a:rPr>
              <a:t>: </a:t>
            </a:r>
            <a:r>
              <a:rPr lang="en-IN" altLang="en-GB" sz="1400" b="1" dirty="0">
                <a:solidFill>
                  <a:srgbClr val="000000"/>
                </a:solidFill>
                <a:latin typeface="Calibri" panose="020F0502020204030204"/>
                <a:ea typeface="Calibri" panose="020F0502020204030204"/>
                <a:cs typeface="Calibri" panose="020F0502020204030204"/>
                <a:sym typeface="Calibri" panose="020F0502020204030204"/>
              </a:rPr>
              <a:t>Number of engine that a car have</a:t>
            </a:r>
            <a:endParaRPr sz="14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lang="en-GB" sz="1200" b="1"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dirty="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400" b="1" dirty="0">
              <a:solidFill>
                <a:srgbClr val="000000"/>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28600" algn="l" rtl="0">
              <a:lnSpc>
                <a:spcPct val="115000"/>
              </a:lnSpc>
              <a:spcBef>
                <a:spcPts val="0"/>
              </a:spcBef>
              <a:spcAft>
                <a:spcPts val="0"/>
              </a:spcAft>
              <a:buSzPts val="1800"/>
              <a:buNone/>
            </a:pPr>
            <a:endParaRPr sz="1400" dirty="0">
              <a:solidFill>
                <a:srgbClr val="000000"/>
              </a:solidFill>
              <a:highlight>
                <a:srgbClr val="FFFFFF"/>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1627</Words>
  <Application>Microsoft Office PowerPoint</Application>
  <PresentationFormat>On-screen Show (16:9)</PresentationFormat>
  <Paragraphs>164</Paragraphs>
  <Slides>28</Slides>
  <Notes>21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Simple Light</vt:lpstr>
      <vt:lpstr>                 AIML Project    Car Price Prediction  Team Members 2210992344 : Shreya Thakur   2210992348 : Shreyashi Singh 2210992353 : Shriya Seth 2210992354 : Shruti</vt:lpstr>
      <vt:lpstr>Slide 2</vt:lpstr>
      <vt:lpstr>PROBLEM STATEMENT</vt:lpstr>
      <vt:lpstr>Slide 4</vt:lpstr>
      <vt:lpstr>OBJECTIVE</vt:lpstr>
      <vt:lpstr>Tools Used</vt:lpstr>
      <vt:lpstr>DATA SUMMARY</vt:lpstr>
      <vt:lpstr>DATA SUMMARY</vt:lpstr>
      <vt:lpstr>FEATURES DESCRIPTION</vt:lpstr>
      <vt:lpstr>FEATURES DESCRIPTION</vt:lpstr>
      <vt:lpstr>Analysis of the Distribution of cars based on fuel type  </vt:lpstr>
      <vt:lpstr>Analysis of the Distribution of cars based on fuel system</vt:lpstr>
      <vt:lpstr>Visualize the relationship between two variables</vt:lpstr>
      <vt:lpstr>    Visualize the relationship between two variables</vt:lpstr>
      <vt:lpstr>  Visualize  the relationship between two variables </vt:lpstr>
      <vt:lpstr>      Visualize the relationship between two  variables </vt:lpstr>
      <vt:lpstr>Price distribution of cars</vt:lpstr>
      <vt:lpstr>Represent the correlation coefficients between pairs of variables in a dataset.</vt:lpstr>
      <vt:lpstr>MACHINE LEARNING MODELS</vt:lpstr>
      <vt:lpstr>LINEAR REGRESSION</vt:lpstr>
      <vt:lpstr>ML MODEL IMPLEMENTATION</vt:lpstr>
      <vt:lpstr>SUPPORT VECTOR MACHINE</vt:lpstr>
      <vt:lpstr>ML MODEL IMPLEMENTATION</vt:lpstr>
      <vt:lpstr>RANDOM FOREST</vt:lpstr>
      <vt:lpstr>ML MODEL IMPLEMENTATION</vt:lpstr>
      <vt:lpstr>Challenges </vt:lpstr>
      <vt:lpstr>Recommendations </vt:lpstr>
      <vt:lpstr>Conclusions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Project-1   Airbnb Analysis  Team Members Nitin Kumar Padigela Tauseef Taufiq Manasa Kanakamedala Mohd Talib</dc:title>
  <dc:creator/>
  <cp:lastModifiedBy>SHREYASHI SINGH</cp:lastModifiedBy>
  <cp:revision>11</cp:revision>
  <dcterms:created xsi:type="dcterms:W3CDTF">2024-03-02T04:16:24Z</dcterms:created>
  <dcterms:modified xsi:type="dcterms:W3CDTF">2024-05-15T14:07:49Z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E03CADDD4ADE45678639EFE9CB7D1B6B_12</vt:lpwstr>
  </property>
  <property fmtid="{D5CDD505-2E9C-101B-9397-08002B2CF9AE}" pid="3" name="KSOProductBuildVer">
    <vt:lpwstr>1033-12.2.0.13489</vt:lpwstr>
  </property>
</Properties>
</file>